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83" r:id="rId9"/>
    <p:sldId id="282" r:id="rId10"/>
    <p:sldId id="284" r:id="rId11"/>
    <p:sldId id="28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72" autoAdjust="0"/>
  </p:normalViewPr>
  <p:slideViewPr>
    <p:cSldViewPr snapToGrid="0">
      <p:cViewPr varScale="1">
        <p:scale>
          <a:sx n="81" d="100"/>
          <a:sy n="81" d="100"/>
        </p:scale>
        <p:origin x="-7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36618-53BB-403D-94F7-21EBEDF607B2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0107-55C9-41A9-832D-DA30870019C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5004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0107-55C9-41A9-832D-DA30870019C7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0418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08DC3-6106-1C40-967E-2AC8095663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08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08DC3-6106-1C40-967E-2AC8095663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523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08DC3-6106-1C40-967E-2AC8095663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15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Guidelines for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On-line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Present: </a:t>
            </a:r>
            <a:r>
              <a:rPr lang="en-US" sz="1200" dirty="0" err="1"/>
              <a:t>Škofja</a:t>
            </a:r>
            <a:r>
              <a:rPr lang="en-US" sz="1200" dirty="0"/>
              <a:t> </a:t>
            </a:r>
            <a:r>
              <a:rPr lang="en-US" sz="1200" dirty="0" err="1"/>
              <a:t>Loka</a:t>
            </a:r>
            <a:r>
              <a:rPr lang="en-US" sz="1200" dirty="0"/>
              <a:t>, Bad </a:t>
            </a:r>
            <a:r>
              <a:rPr lang="en-US" sz="1200" dirty="0" err="1"/>
              <a:t>Gotzing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Final </a:t>
            </a:r>
            <a:r>
              <a:rPr lang="en-US" sz="1200" dirty="0" err="1" smtClean="0"/>
              <a:t>reccomendation</a:t>
            </a:r>
            <a:r>
              <a:rPr lang="en-US" sz="1200" dirty="0" smtClean="0"/>
              <a:t> </a:t>
            </a:r>
            <a:r>
              <a:rPr lang="en-US" sz="1200" dirty="0"/>
              <a:t>paper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08DC3-6106-1C40-967E-2AC8095663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66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8058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9901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2284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245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3256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4178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536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2907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7741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9139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5667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491B-7EED-4435-A0D8-97F307196803}" type="datetimeFigureOut">
              <a:rPr lang="sl-SI" smtClean="0"/>
              <a:pPr/>
              <a:t>20.8.2020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7818-B1F9-4508-B6D3-6FA2A7B897E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6245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B78377-0068-6742-96AE-B5A460877ABA}"/>
              </a:ext>
            </a:extLst>
          </p:cNvPr>
          <p:cNvSpPr/>
          <p:nvPr/>
        </p:nvSpPr>
        <p:spPr>
          <a:xfrm>
            <a:off x="8633420" y="41434"/>
            <a:ext cx="34830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www.carevision.com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/top-5-challenges-seniors-using-technology-2/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917D4C-7597-B040-9917-1F11299F5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2753" y="3850358"/>
            <a:ext cx="7853564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l-SI" sz="3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Project </a:t>
            </a:r>
            <a:r>
              <a:rPr lang="sl-SI" sz="31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presentation</a:t>
            </a:r>
            <a:r>
              <a:rPr lang="en-US" sz="3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sl-SI" sz="3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Škofja Loka 3. – 5.9.2020</a:t>
            </a:r>
            <a:endParaRPr lang="en-US" sz="3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n-US" sz="3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Version </a:t>
            </a:r>
            <a:r>
              <a:rPr lang="sl-SI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sl-SI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13.8.2020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sl-SI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Miha Ješe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627" y="-33765"/>
            <a:ext cx="85737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928B6-2D32-7543-9A79-E7DCA9355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031" y="4492532"/>
            <a:ext cx="8850923" cy="91745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Juniors for seniors-active aging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9535" y="0"/>
            <a:ext cx="4395766" cy="111340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80B6B2-947E-B44E-81BF-605BA38375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46266"/>
            <a:ext cx="3022088" cy="11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0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C432A-67AF-8D4B-AF1E-B0DFAA4E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4" y="501805"/>
            <a:ext cx="10515600" cy="823758"/>
          </a:xfrm>
        </p:spPr>
        <p:txBody>
          <a:bodyPr/>
          <a:lstStyle/>
          <a:p>
            <a:r>
              <a:rPr lang="sl-SI" b="1" dirty="0" smtClean="0">
                <a:latin typeface="Century Gothic" panose="020B0502020202020204" pitchFamily="34" charset="0"/>
              </a:rPr>
              <a:t>            </a:t>
            </a:r>
            <a:r>
              <a:rPr lang="en-US" b="1" dirty="0" smtClean="0">
                <a:latin typeface="Century Gothic" panose="020B0502020202020204" pitchFamily="34" charset="0"/>
              </a:rPr>
              <a:t>Venue</a:t>
            </a:r>
            <a:r>
              <a:rPr lang="en-US" b="1" dirty="0"/>
              <a:t>: </a:t>
            </a:r>
            <a:r>
              <a:rPr lang="en-US" sz="2000" dirty="0"/>
              <a:t>large hall, flexible seating</a:t>
            </a:r>
            <a:r>
              <a:rPr lang="en-US" sz="2000" dirty="0" smtClean="0"/>
              <a:t>,</a:t>
            </a:r>
            <a:r>
              <a:rPr lang="sl-SI" sz="2000" dirty="0" smtClean="0"/>
              <a:t> poster,</a:t>
            </a:r>
            <a:r>
              <a:rPr lang="en-US" sz="2000" dirty="0" smtClean="0"/>
              <a:t> </a:t>
            </a:r>
            <a:r>
              <a:rPr lang="en-US" sz="2000" dirty="0"/>
              <a:t>enabling working in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583D66-8894-7E49-8FBF-956DB90E39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2976" y="1325563"/>
            <a:ext cx="8207297" cy="526275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44" y="143595"/>
            <a:ext cx="1792379" cy="6523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7186" y="209184"/>
            <a:ext cx="231648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7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3858" y="0"/>
            <a:ext cx="4541722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4B80B6B2-947E-B44E-81BF-605BA38375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5" y="441259"/>
            <a:ext cx="3066693" cy="11298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739" y="441259"/>
            <a:ext cx="3945261" cy="11295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8D928B6-2D32-7543-9A79-E7DCA93559BA}"/>
              </a:ext>
            </a:extLst>
          </p:cNvPr>
          <p:cNvSpPr txBox="1">
            <a:spLocks/>
          </p:cNvSpPr>
          <p:nvPr/>
        </p:nvSpPr>
        <p:spPr>
          <a:xfrm>
            <a:off x="7123611" y="4014300"/>
            <a:ext cx="4371703" cy="917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you</a:t>
            </a:r>
            <a:r>
              <a:rPr lang="sl-SI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sl-SI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7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11AB7-3ABF-B94D-B9EC-08521FC1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654"/>
            <a:ext cx="10515600" cy="1200034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About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EBC80-6896-BA4E-B6F0-348DEEC4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91838" cy="47767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Coordinator: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US" dirty="0" smtClean="0">
                <a:latin typeface="Century Gothic" panose="020B0502020202020204" pitchFamily="34" charset="0"/>
              </a:rPr>
              <a:t>Municipality </a:t>
            </a:r>
            <a:r>
              <a:rPr lang="en-US" dirty="0">
                <a:latin typeface="Century Gothic" panose="020B0502020202020204" pitchFamily="34" charset="0"/>
              </a:rPr>
              <a:t>of </a:t>
            </a:r>
            <a:r>
              <a:rPr lang="sl-SI" dirty="0" smtClean="0">
                <a:latin typeface="Century Gothic" panose="020B0502020202020204" pitchFamily="34" charset="0"/>
              </a:rPr>
              <a:t>Š</a:t>
            </a:r>
            <a:r>
              <a:rPr lang="en-US" dirty="0" err="1" smtClean="0">
                <a:latin typeface="Century Gothic" panose="020B0502020202020204" pitchFamily="34" charset="0"/>
              </a:rPr>
              <a:t>kofja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Loka + 11 associated partners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Project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duration: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1.9.2019 </a:t>
            </a:r>
            <a:r>
              <a:rPr lang="en-US" dirty="0">
                <a:latin typeface="Century Gothic" panose="020B0502020202020204" pitchFamily="34" charset="0"/>
              </a:rPr>
              <a:t>– </a:t>
            </a:r>
            <a:r>
              <a:rPr lang="sl-SI" dirty="0" smtClean="0">
                <a:latin typeface="Century Gothic" panose="020B0502020202020204" pitchFamily="34" charset="0"/>
              </a:rPr>
              <a:t>31.12.2021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Budget: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US" dirty="0" smtClean="0">
                <a:latin typeface="Century Gothic" panose="020B0502020202020204" pitchFamily="34" charset="0"/>
              </a:rPr>
              <a:t>146.160 </a:t>
            </a:r>
            <a:r>
              <a:rPr lang="en-US" dirty="0">
                <a:latin typeface="Century Gothic" panose="020B0502020202020204" pitchFamily="34" charset="0"/>
              </a:rPr>
              <a:t>EUR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Relevant general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program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objective: 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Century Gothic" panose="020B0502020202020204" pitchFamily="34" charset="0"/>
              </a:rPr>
              <a:t>Foster European citizenship </a:t>
            </a:r>
            <a:r>
              <a:rPr lang="en-US" dirty="0">
                <a:latin typeface="Century Gothic" panose="020B0502020202020204" pitchFamily="34" charset="0"/>
              </a:rPr>
              <a:t>and to improve conditions for civic and democratic participation at Union level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Relevant specific aims: 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Century Gothic" panose="020B0502020202020204" pitchFamily="34" charset="0"/>
              </a:rPr>
              <a:t>Encourage democratic and civic participation of citizens at EU level </a:t>
            </a:r>
            <a:r>
              <a:rPr lang="en-US" dirty="0">
                <a:latin typeface="Century Gothic" panose="020B0502020202020204" pitchFamily="34" charset="0"/>
              </a:rPr>
              <a:t>by developing citizen’s understanding  of the union policy making processes and promoting opportunities for societal and intercultural engagement and volunteering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Relevant priority: </a:t>
            </a:r>
          </a:p>
          <a:p>
            <a:pPr>
              <a:buFont typeface="Wingdings" pitchFamily="2" charset="2"/>
              <a:buChar char="ü"/>
            </a:pPr>
            <a:r>
              <a:rPr lang="en-US" b="1" dirty="0">
                <a:latin typeface="Century Gothic" panose="020B0502020202020204" pitchFamily="34" charset="0"/>
              </a:rPr>
              <a:t>Debating </a:t>
            </a:r>
            <a:r>
              <a:rPr lang="en-US" dirty="0">
                <a:latin typeface="Century Gothic" panose="020B0502020202020204" pitchFamily="34" charset="0"/>
              </a:rPr>
              <a:t>the future of Europe and challenging Euroscepticism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0CBA5A2E-45B6-1242-9B39-34AAB6C9A00D}"/>
              </a:ext>
            </a:extLst>
          </p:cNvPr>
          <p:cNvSpPr/>
          <p:nvPr/>
        </p:nvSpPr>
        <p:spPr>
          <a:xfrm>
            <a:off x="234461" y="5838092"/>
            <a:ext cx="509954" cy="39858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741" y="138464"/>
            <a:ext cx="1850817" cy="6791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1125" y="230854"/>
            <a:ext cx="231648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7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294A9AA2-859A-D14D-9B8C-543769967C67}"/>
              </a:ext>
            </a:extLst>
          </p:cNvPr>
          <p:cNvSpPr/>
          <p:nvPr/>
        </p:nvSpPr>
        <p:spPr>
          <a:xfrm>
            <a:off x="8960338" y="3514850"/>
            <a:ext cx="2590800" cy="2572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entury Gothic" panose="020B0502020202020204" pitchFamily="34" charset="0"/>
              </a:rPr>
              <a:t>Recom</a:t>
            </a:r>
            <a:r>
              <a:rPr lang="sl-SI" sz="2000" dirty="0" smtClean="0">
                <a:latin typeface="Century Gothic" panose="020B0502020202020204" pitchFamily="34" charset="0"/>
              </a:rPr>
              <a:t>m</a:t>
            </a:r>
            <a:r>
              <a:rPr lang="en-US" sz="2000" dirty="0" err="1" smtClean="0">
                <a:latin typeface="Century Gothic" panose="020B0502020202020204" pitchFamily="34" charset="0"/>
              </a:rPr>
              <a:t>en-dation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paper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11AB7-3ABF-B94D-B9EC-08521FC1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063"/>
            <a:ext cx="10515600" cy="1113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Objective 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3800" dirty="0">
                <a:latin typeface="Century Gothic" panose="020B0502020202020204" pitchFamily="34" charset="0"/>
              </a:rPr>
              <a:t>learning from others best practices in addressing the ageing challenge through a debate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EBC80-6896-BA4E-B6F0-348DEEC4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402"/>
            <a:ext cx="7625861" cy="367396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l-SI" dirty="0" err="1" smtClean="0">
                <a:latin typeface="Century Gothic" panose="020B0502020202020204" pitchFamily="34" charset="0"/>
              </a:rPr>
              <a:t>The</a:t>
            </a:r>
            <a:r>
              <a:rPr lang="sl-SI" dirty="0" smtClean="0">
                <a:latin typeface="Century Gothic" panose="020B0502020202020204" pitchFamily="34" charset="0"/>
              </a:rPr>
              <a:t> n</a:t>
            </a:r>
            <a:r>
              <a:rPr lang="en-US" dirty="0" err="1" smtClean="0">
                <a:latin typeface="Century Gothic" panose="020B0502020202020204" pitchFamily="34" charset="0"/>
              </a:rPr>
              <a:t>etwork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of towns promotes </a:t>
            </a:r>
            <a:r>
              <a:rPr lang="en-US" b="1" dirty="0">
                <a:latin typeface="Century Gothic" panose="020B0502020202020204" pitchFamily="34" charset="0"/>
              </a:rPr>
              <a:t>the debate on the future of Europe </a:t>
            </a:r>
            <a:r>
              <a:rPr lang="en-US" dirty="0">
                <a:latin typeface="Century Gothic" panose="020B0502020202020204" pitchFamily="34" charset="0"/>
              </a:rPr>
              <a:t>by addressing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discussing  the topic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of Europe’s aging population </a:t>
            </a:r>
            <a:r>
              <a:rPr lang="sl-SI" dirty="0">
                <a:latin typeface="Century Gothic" panose="020B0502020202020204" pitchFamily="34" charset="0"/>
              </a:rPr>
              <a:t>and the issues arising from this fact.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sl-SI" dirty="0">
              <a:latin typeface="Century Gothic" panose="020B0502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l-SI" dirty="0" err="1" smtClean="0">
                <a:latin typeface="Century Gothic" panose="020B0502020202020204" pitchFamily="34" charset="0"/>
              </a:rPr>
              <a:t>The</a:t>
            </a: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sl-SI" dirty="0" err="1" smtClean="0">
                <a:latin typeface="Century Gothic" panose="020B0502020202020204" pitchFamily="34" charset="0"/>
              </a:rPr>
              <a:t>focus</a:t>
            </a: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sl-SI" dirty="0">
                <a:latin typeface="Century Gothic" panose="020B0502020202020204" pitchFamily="34" charset="0"/>
              </a:rPr>
              <a:t>will be </a:t>
            </a:r>
            <a:r>
              <a:rPr lang="sl-SI" b="1" dirty="0">
                <a:latin typeface="Century Gothic" panose="020B0502020202020204" pitchFamily="34" charset="0"/>
              </a:rPr>
              <a:t>on </a:t>
            </a:r>
            <a:r>
              <a:rPr lang="sl-SI" b="1" dirty="0" smtClean="0">
                <a:latin typeface="Century Gothic" panose="020B0502020202020204" pitchFamily="34" charset="0"/>
              </a:rPr>
              <a:t>a </a:t>
            </a:r>
            <a:r>
              <a:rPr lang="sl-SI" b="1" dirty="0" err="1" smtClean="0">
                <a:latin typeface="Century Gothic" panose="020B0502020202020204" pitchFamily="34" charset="0"/>
              </a:rPr>
              <a:t>local</a:t>
            </a:r>
            <a:r>
              <a:rPr lang="sl-SI" b="1" dirty="0" smtClean="0">
                <a:latin typeface="Century Gothic" panose="020B0502020202020204" pitchFamily="34" charset="0"/>
              </a:rPr>
              <a:t> </a:t>
            </a:r>
            <a:r>
              <a:rPr lang="sl-SI" b="1" dirty="0">
                <a:latin typeface="Century Gothic" panose="020B0502020202020204" pitchFamily="34" charset="0"/>
              </a:rPr>
              <a:t>level,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comparing the local and </a:t>
            </a:r>
            <a:r>
              <a:rPr lang="sl-SI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national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l-SI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policies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/initiatives/ best practice examples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l-SI" dirty="0">
                <a:latin typeface="Century Gothic" panose="020B0502020202020204" pitchFamily="34" charset="0"/>
              </a:rPr>
              <a:t>in 12 </a:t>
            </a:r>
            <a:r>
              <a:rPr lang="sl-SI" dirty="0" err="1">
                <a:latin typeface="Century Gothic" panose="020B0502020202020204" pitchFamily="34" charset="0"/>
              </a:rPr>
              <a:t>different</a:t>
            </a:r>
            <a:r>
              <a:rPr lang="sl-SI" dirty="0">
                <a:latin typeface="Century Gothic" panose="020B0502020202020204" pitchFamily="34" charset="0"/>
              </a:rPr>
              <a:t> </a:t>
            </a:r>
            <a:r>
              <a:rPr lang="sl-SI" dirty="0" err="1" smtClean="0">
                <a:latin typeface="Century Gothic" panose="020B0502020202020204" pitchFamily="34" charset="0"/>
              </a:rPr>
              <a:t>municipalities</a:t>
            </a: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sl-SI" dirty="0">
                <a:latin typeface="Century Gothic" panose="020B0502020202020204" pitchFamily="34" charset="0"/>
              </a:rPr>
              <a:t>and countries throughout Europe.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B9D5314B-554A-1947-9B3D-F05A12B471A0}"/>
              </a:ext>
            </a:extLst>
          </p:cNvPr>
          <p:cNvSpPr/>
          <p:nvPr/>
        </p:nvSpPr>
        <p:spPr>
          <a:xfrm>
            <a:off x="131885" y="4601681"/>
            <a:ext cx="509954" cy="39858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62" y="179955"/>
            <a:ext cx="1853345" cy="6767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7185" y="179955"/>
            <a:ext cx="231648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3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4572F-FBF3-B84C-9485-51EE9F3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58"/>
            <a:ext cx="10515600" cy="106043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Debating over </a:t>
            </a:r>
            <a:r>
              <a:rPr lang="en-US" b="1" dirty="0" smtClean="0">
                <a:latin typeface="Century Gothic" panose="020B0502020202020204" pitchFamily="34" charset="0"/>
              </a:rPr>
              <a:t>1+5 </a:t>
            </a:r>
            <a:r>
              <a:rPr lang="en-US" b="1" dirty="0">
                <a:latin typeface="Century Gothic" panose="020B0502020202020204" pitchFamily="34" charset="0"/>
              </a:rPr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508F50-2344-1546-8360-80BB834D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670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0EAE77-472F-9F41-AC52-58BAEF452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123" y="2505075"/>
            <a:ext cx="5071452" cy="3684588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b="1" dirty="0">
                <a:latin typeface="Century Gothic" panose="020B0502020202020204" pitchFamily="34" charset="0"/>
              </a:rPr>
              <a:t>Getting familiar with </a:t>
            </a:r>
            <a:r>
              <a:rPr lang="sl-SI" b="1" dirty="0" err="1" smtClean="0">
                <a:latin typeface="Century Gothic" panose="020B0502020202020204" pitchFamily="34" charset="0"/>
              </a:rPr>
              <a:t>the</a:t>
            </a:r>
            <a:r>
              <a:rPr lang="sl-SI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</a:rPr>
              <a:t>challenges </a:t>
            </a:r>
            <a:r>
              <a:rPr lang="en-US" b="1" dirty="0">
                <a:latin typeface="Century Gothic" panose="020B0502020202020204" pitchFamily="34" charset="0"/>
              </a:rPr>
              <a:t>of aging in participating towns and make European comparisons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b="1" dirty="0">
                <a:latin typeface="Century Gothic" panose="020B0502020202020204" pitchFamily="34" charset="0"/>
              </a:rPr>
              <a:t>Learning best practices in active </a:t>
            </a:r>
            <a:r>
              <a:rPr lang="en-US" b="1" dirty="0" smtClean="0">
                <a:latin typeface="Century Gothic" panose="020B0502020202020204" pitchFamily="34" charset="0"/>
              </a:rPr>
              <a:t>aging </a:t>
            </a:r>
            <a:r>
              <a:rPr lang="en-US" b="1" dirty="0">
                <a:latin typeface="Century Gothic" panose="020B0502020202020204" pitchFamily="34" charset="0"/>
              </a:rPr>
              <a:t>measures,  services, organization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b="1" dirty="0">
                <a:latin typeface="Century Gothic" panose="020B0502020202020204" pitchFamily="34" charset="0"/>
              </a:rPr>
              <a:t>Impacts of aging on local level = towns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Euroscepticism among seniors citizens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Contribute to Fact-based </a:t>
            </a: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sl-SI" dirty="0" err="1" smtClean="0">
                <a:latin typeface="Century Gothic" panose="020B0502020202020204" pitchFamily="34" charset="0"/>
              </a:rPr>
              <a:t>opinion</a:t>
            </a:r>
            <a:r>
              <a:rPr lang="sl-SI" dirty="0" smtClean="0">
                <a:latin typeface="Century Gothic" panose="020B0502020202020204" pitchFamily="34" charset="0"/>
              </a:rPr>
              <a:t>-</a:t>
            </a:r>
            <a:r>
              <a:rPr lang="en-US" dirty="0" smtClean="0">
                <a:latin typeface="Century Gothic" panose="020B0502020202020204" pitchFamily="34" charset="0"/>
              </a:rPr>
              <a:t>making </a:t>
            </a:r>
            <a:r>
              <a:rPr lang="en-US" dirty="0">
                <a:latin typeface="Century Gothic" panose="020B0502020202020204" pitchFamily="34" charset="0"/>
              </a:rPr>
              <a:t>of the </a:t>
            </a:r>
            <a:r>
              <a:rPr lang="en-US" dirty="0" smtClean="0">
                <a:latin typeface="Century Gothic" panose="020B0502020202020204" pitchFamily="34" charset="0"/>
              </a:rPr>
              <a:t>juniors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647A12-8825-6B47-84CF-C4C090EF9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175" y="1446701"/>
            <a:ext cx="5183188" cy="82391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F344C3-AE2C-9249-9C98-4DC394CB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6175" y="2505074"/>
            <a:ext cx="5183188" cy="3841651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Inter-generation debate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Inter-institutional debate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Cross-sectoral debate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sl-SI" dirty="0" err="1" smtClean="0">
                <a:latin typeface="Century Gothic" panose="020B0502020202020204" pitchFamily="34" charset="0"/>
              </a:rPr>
              <a:t>Cross-expert</a:t>
            </a:r>
            <a:r>
              <a:rPr lang="sl-SI" dirty="0" smtClean="0">
                <a:latin typeface="Century Gothic" panose="020B0502020202020204" pitchFamily="34" charset="0"/>
              </a:rPr>
              <a:t> debate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>
                <a:latin typeface="Century Gothic" panose="020B0502020202020204" pitchFamily="34" charset="0"/>
              </a:rPr>
              <a:t>Transnational </a:t>
            </a:r>
            <a:r>
              <a:rPr lang="en-US" dirty="0">
                <a:latin typeface="Century Gothic" panose="020B0502020202020204" pitchFamily="34" charset="0"/>
              </a:rPr>
              <a:t>debate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01832F-4F99-0748-9949-469DF44BF739}"/>
              </a:ext>
            </a:extLst>
          </p:cNvPr>
          <p:cNvSpPr/>
          <p:nvPr/>
        </p:nvSpPr>
        <p:spPr>
          <a:xfrm>
            <a:off x="6653916" y="5423396"/>
            <a:ext cx="5384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>
                <a:latin typeface="Century Gothic" panose="020B0502020202020204" pitchFamily="34" charset="0"/>
              </a:rPr>
              <a:t>! Workshops </a:t>
            </a:r>
            <a:r>
              <a:rPr lang="sl-SI" dirty="0" err="1" smtClean="0">
                <a:latin typeface="Century Gothic" panose="020B0502020202020204" pitchFamily="34" charset="0"/>
              </a:rPr>
              <a:t>wi</a:t>
            </a:r>
            <a:r>
              <a:rPr lang="en-US" dirty="0" err="1" smtClean="0">
                <a:latin typeface="Century Gothic" panose="020B0502020202020204" pitchFamily="34" charset="0"/>
              </a:rPr>
              <a:t>ll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itself practice </a:t>
            </a:r>
            <a:r>
              <a:rPr lang="en-US" dirty="0" smtClean="0">
                <a:latin typeface="Century Gothic" panose="020B0502020202020204" pitchFamily="34" charset="0"/>
              </a:rPr>
              <a:t>intergeneration </a:t>
            </a:r>
            <a:r>
              <a:rPr lang="en-US" dirty="0">
                <a:latin typeface="Century Gothic" panose="020B0502020202020204" pitchFamily="34" charset="0"/>
              </a:rPr>
              <a:t>cooperation(e-democracy tools, guided </a:t>
            </a:r>
            <a:r>
              <a:rPr lang="sl-SI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smartphone </a:t>
            </a:r>
            <a:r>
              <a:rPr lang="en-US" dirty="0">
                <a:latin typeface="Century Gothic" panose="020B0502020202020204" pitchFamily="34" charset="0"/>
              </a:rPr>
              <a:t>site visits…)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0B15C5B8-5A53-A345-A7B8-14EC4333C281}"/>
              </a:ext>
            </a:extLst>
          </p:cNvPr>
          <p:cNvSpPr/>
          <p:nvPr/>
        </p:nvSpPr>
        <p:spPr>
          <a:xfrm>
            <a:off x="73880" y="4148076"/>
            <a:ext cx="509954" cy="39858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9D730B2-F35C-B547-8E9C-3CD895AA60BB}"/>
              </a:ext>
            </a:extLst>
          </p:cNvPr>
          <p:cNvSpPr/>
          <p:nvPr/>
        </p:nvSpPr>
        <p:spPr>
          <a:xfrm>
            <a:off x="7984977" y="258069"/>
            <a:ext cx="1993488" cy="1908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D3EF0A-EC74-4244-9C6A-435CF7036222}"/>
              </a:ext>
            </a:extLst>
          </p:cNvPr>
          <p:cNvSpPr/>
          <p:nvPr/>
        </p:nvSpPr>
        <p:spPr>
          <a:xfrm>
            <a:off x="7794583" y="732997"/>
            <a:ext cx="2348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IMPORTANT! </a:t>
            </a:r>
          </a:p>
          <a:p>
            <a:pPr algn="ctr"/>
            <a:r>
              <a:rPr lang="sl-SI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Active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involvement of youth and seniors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581" y="183992"/>
            <a:ext cx="1853345" cy="67671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1654" y="216494"/>
            <a:ext cx="2173201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A4979-A036-C64E-B071-1D296E1E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17" y="-121695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Role of each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AAF67-716F-3D4D-9DBB-AF7669AEF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3" y="1203868"/>
            <a:ext cx="5175739" cy="514441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000" dirty="0">
                <a:latin typeface="Century Gothic" panose="020B0502020202020204" pitchFamily="34" charset="0"/>
              </a:rPr>
              <a:t>Promote the project, </a:t>
            </a:r>
            <a:r>
              <a:rPr lang="sl-SI" sz="2000" dirty="0" err="1">
                <a:latin typeface="Century Gothic" panose="020B0502020202020204" pitchFamily="34" charset="0"/>
              </a:rPr>
              <a:t>its</a:t>
            </a:r>
            <a:r>
              <a:rPr lang="sl-SI" sz="2000" dirty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activities</a:t>
            </a:r>
            <a:r>
              <a:rPr lang="sl-SI" sz="2000" dirty="0" smtClean="0">
                <a:latin typeface="Century Gothic" panose="020B0502020202020204" pitchFamily="34" charset="0"/>
              </a:rPr>
              <a:t>, </a:t>
            </a:r>
            <a:r>
              <a:rPr lang="sl-SI" sz="2000" dirty="0" err="1" smtClean="0">
                <a:latin typeface="Century Gothic" panose="020B0502020202020204" pitchFamily="34" charset="0"/>
              </a:rPr>
              <a:t>and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>
                <a:latin typeface="Century Gothic" panose="020B0502020202020204" pitchFamily="34" charset="0"/>
              </a:rPr>
              <a:t>results at local/national level.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5900" b="1" dirty="0">
                <a:latin typeface="Century Gothic" panose="020B0502020202020204" pitchFamily="34" charset="0"/>
              </a:rPr>
              <a:t>Participation at </a:t>
            </a:r>
            <a:r>
              <a:rPr lang="sl-SI" sz="5900" b="1" dirty="0" err="1">
                <a:latin typeface="Century Gothic" panose="020B0502020202020204" pitchFamily="34" charset="0"/>
              </a:rPr>
              <a:t>project</a:t>
            </a:r>
            <a:r>
              <a:rPr lang="sl-SI" sz="5900" b="1" dirty="0">
                <a:latin typeface="Century Gothic" panose="020B0502020202020204" pitchFamily="34" charset="0"/>
              </a:rPr>
              <a:t> </a:t>
            </a:r>
            <a:r>
              <a:rPr lang="sl-SI" sz="5900" b="1" dirty="0" err="1" smtClean="0">
                <a:latin typeface="Century Gothic" panose="020B0502020202020204" pitchFamily="34" charset="0"/>
              </a:rPr>
              <a:t>events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000" dirty="0" err="1" smtClean="0">
                <a:latin typeface="Century Gothic" panose="020B0502020202020204" pitchFamily="34" charset="0"/>
              </a:rPr>
              <a:t>Participation</a:t>
            </a:r>
            <a:r>
              <a:rPr lang="sl-SI" sz="2000" dirty="0" smtClean="0">
                <a:latin typeface="Century Gothic" panose="020B0502020202020204" pitchFamily="34" charset="0"/>
              </a:rPr>
              <a:t> in </a:t>
            </a:r>
            <a:r>
              <a:rPr lang="sl-SI" sz="2000" dirty="0" err="1" smtClean="0">
                <a:latin typeface="Century Gothic" panose="020B0502020202020204" pitchFamily="34" charset="0"/>
              </a:rPr>
              <a:t>the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preparation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of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the</a:t>
            </a:r>
            <a:r>
              <a:rPr lang="sl-SI" sz="2000" dirty="0" smtClean="0">
                <a:latin typeface="Century Gothic" panose="020B0502020202020204" pitchFamily="34" charset="0"/>
              </a:rPr>
              <a:t> program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000" dirty="0" err="1" smtClean="0">
                <a:latin typeface="Century Gothic" panose="020B0502020202020204" pitchFamily="34" charset="0"/>
              </a:rPr>
              <a:t>Participation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>
                <a:latin typeface="Century Gothic" panose="020B0502020202020204" pitchFamily="34" charset="0"/>
              </a:rPr>
              <a:t>in </a:t>
            </a:r>
            <a:r>
              <a:rPr lang="sl-SI" sz="2000" dirty="0" err="1" smtClean="0">
                <a:latin typeface="Century Gothic" panose="020B0502020202020204" pitchFamily="34" charset="0"/>
              </a:rPr>
              <a:t>the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preparation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>
                <a:latin typeface="Century Gothic" panose="020B0502020202020204" pitchFamily="34" charset="0"/>
              </a:rPr>
              <a:t>and distribution of promotional materials of the project (leaflets, posters…) 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latin typeface="Century Gothic" panose="020B0502020202020204" pitchFamily="34" charset="0"/>
              </a:rPr>
              <a:t>Provide input for 12 Faces of Age-e-booklet; (with the assistance of students from local schools) and content </a:t>
            </a:r>
            <a:r>
              <a:rPr lang="sl-SI" sz="2000" dirty="0" err="1">
                <a:latin typeface="Century Gothic" panose="020B0502020202020204" pitchFamily="34" charset="0"/>
              </a:rPr>
              <a:t>for</a:t>
            </a:r>
            <a:r>
              <a:rPr lang="sl-SI" sz="2000" dirty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the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final</a:t>
            </a:r>
            <a:r>
              <a:rPr lang="sl-SI" sz="2000" dirty="0" smtClean="0">
                <a:latin typeface="Century Gothic" panose="020B0502020202020204" pitchFamily="34" charset="0"/>
              </a:rPr>
              <a:t> </a:t>
            </a:r>
            <a:r>
              <a:rPr lang="sl-SI" sz="2000" dirty="0">
                <a:latin typeface="Century Gothic" panose="020B0502020202020204" pitchFamily="34" charset="0"/>
              </a:rPr>
              <a:t>report (promising practices, guidelines for other cities, recommendations to the regional and </a:t>
            </a:r>
            <a:r>
              <a:rPr lang="sl-SI" sz="2000" dirty="0" err="1">
                <a:latin typeface="Century Gothic" panose="020B0502020202020204" pitchFamily="34" charset="0"/>
              </a:rPr>
              <a:t>national</a:t>
            </a:r>
            <a:r>
              <a:rPr lang="sl-SI" sz="2000" dirty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authorities</a:t>
            </a:r>
            <a:r>
              <a:rPr lang="sl-SI" sz="2000" dirty="0" smtClean="0">
                <a:latin typeface="Century Gothic" panose="020B0502020202020204" pitchFamily="34" charset="0"/>
              </a:rPr>
              <a:t>)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latin typeface="Century Gothic" panose="020B0502020202020204" pitchFamily="34" charset="0"/>
              </a:rPr>
              <a:t>Delivering project booklet and other documents created during the project (recommendations˛&amp; guidelines) to relevant local and </a:t>
            </a:r>
            <a:r>
              <a:rPr lang="sl-SI" sz="2000" dirty="0" err="1">
                <a:latin typeface="Century Gothic" panose="020B0502020202020204" pitchFamily="34" charset="0"/>
              </a:rPr>
              <a:t>national</a:t>
            </a:r>
            <a:r>
              <a:rPr lang="sl-SI" sz="2000" dirty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organizations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latin typeface="Century Gothic" panose="020B0502020202020204" pitchFamily="34" charset="0"/>
              </a:rPr>
              <a:t>Communication with media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latin typeface="Century Gothic" panose="020B0502020202020204" pitchFamily="34" charset="0"/>
              </a:rPr>
              <a:t>Online visibility (articles and project description on the organization websites, active posting in social media), active participation in the common project FB project profile (open group), </a:t>
            </a:r>
            <a:r>
              <a:rPr lang="sl-SI" sz="2000" dirty="0" err="1" smtClean="0">
                <a:latin typeface="Century Gothic" panose="020B0502020202020204" pitchFamily="34" charset="0"/>
              </a:rPr>
              <a:t>etc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latin typeface="Century Gothic" panose="020B0502020202020204" pitchFamily="34" charset="0"/>
              </a:rPr>
              <a:t>Translation of </a:t>
            </a:r>
            <a:r>
              <a:rPr lang="sl-SI" sz="2000" dirty="0" err="1">
                <a:latin typeface="Century Gothic" panose="020B0502020202020204" pitchFamily="34" charset="0"/>
              </a:rPr>
              <a:t>project</a:t>
            </a:r>
            <a:r>
              <a:rPr lang="sl-SI" sz="2000" dirty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materials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000" dirty="0">
                <a:latin typeface="Century Gothic" panose="020B0502020202020204" pitchFamily="34" charset="0"/>
              </a:rPr>
              <a:t>Involving local NGOs and other stakeholders in the </a:t>
            </a:r>
            <a:r>
              <a:rPr lang="sl-SI" sz="2000" dirty="0" err="1">
                <a:latin typeface="Century Gothic" panose="020B0502020202020204" pitchFamily="34" charset="0"/>
              </a:rPr>
              <a:t>project</a:t>
            </a:r>
            <a:r>
              <a:rPr lang="sl-SI" sz="2000" dirty="0">
                <a:latin typeface="Century Gothic" panose="020B0502020202020204" pitchFamily="34" charset="0"/>
              </a:rPr>
              <a:t> </a:t>
            </a:r>
            <a:r>
              <a:rPr lang="sl-SI" sz="2000" dirty="0" err="1" smtClean="0">
                <a:latin typeface="Century Gothic" panose="020B0502020202020204" pitchFamily="34" charset="0"/>
              </a:rPr>
              <a:t>activities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5900" b="1" dirty="0" err="1" smtClean="0">
                <a:latin typeface="Century Gothic" panose="020B0502020202020204" pitchFamily="34" charset="0"/>
              </a:rPr>
              <a:t>Organization</a:t>
            </a:r>
            <a:r>
              <a:rPr lang="sl-SI" sz="5900" b="1" dirty="0" smtClean="0">
                <a:latin typeface="Century Gothic" panose="020B0502020202020204" pitchFamily="34" charset="0"/>
              </a:rPr>
              <a:t> </a:t>
            </a:r>
            <a:r>
              <a:rPr lang="sl-SI" sz="5900" b="1" dirty="0">
                <a:latin typeface="Century Gothic" panose="020B0502020202020204" pitchFamily="34" charset="0"/>
              </a:rPr>
              <a:t>of 1 </a:t>
            </a:r>
            <a:r>
              <a:rPr lang="sl-SI" sz="5900" b="1" dirty="0" err="1" smtClean="0">
                <a:latin typeface="Century Gothic" panose="020B0502020202020204" pitchFamily="34" charset="0"/>
              </a:rPr>
              <a:t>event</a:t>
            </a:r>
            <a:endParaRPr lang="sl-SI" sz="5900" b="1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sl-SI" sz="2900" b="1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sl-SI" sz="2900" b="1" dirty="0">
              <a:latin typeface="Century Gothic" panose="020B0502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2900" b="1" dirty="0" err="1" smtClean="0">
                <a:latin typeface="Century Gothic" panose="020B0502020202020204" pitchFamily="34" charset="0"/>
              </a:rPr>
              <a:t>Organizing</a:t>
            </a:r>
            <a:r>
              <a:rPr lang="sl-SI" sz="2900" b="1" dirty="0" smtClean="0">
                <a:latin typeface="Century Gothic" panose="020B0502020202020204" pitchFamily="34" charset="0"/>
              </a:rPr>
              <a:t> 1 </a:t>
            </a:r>
            <a:r>
              <a:rPr lang="sl-SI" sz="2900" b="1" dirty="0" err="1" smtClean="0">
                <a:latin typeface="Century Gothic" panose="020B0502020202020204" pitchFamily="34" charset="0"/>
              </a:rPr>
              <a:t>information</a:t>
            </a:r>
            <a:r>
              <a:rPr lang="sl-SI" sz="2900" b="1" dirty="0" smtClean="0">
                <a:latin typeface="Century Gothic" panose="020B0502020202020204" pitchFamily="34" charset="0"/>
              </a:rPr>
              <a:t> meeting </a:t>
            </a:r>
            <a:r>
              <a:rPr lang="sl-SI" sz="2900" b="1" dirty="0" err="1" smtClean="0">
                <a:latin typeface="Century Gothic" panose="020B0502020202020204" pitchFamily="34" charset="0"/>
              </a:rPr>
              <a:t>about</a:t>
            </a:r>
            <a:r>
              <a:rPr lang="sl-SI" sz="2900" b="1" dirty="0" smtClean="0">
                <a:latin typeface="Century Gothic" panose="020B0502020202020204" pitchFamily="34" charset="0"/>
              </a:rPr>
              <a:t> </a:t>
            </a:r>
            <a:r>
              <a:rPr lang="sl-SI" sz="2900" b="1" dirty="0" err="1" smtClean="0">
                <a:latin typeface="Century Gothic" panose="020B0502020202020204" pitchFamily="34" charset="0"/>
              </a:rPr>
              <a:t>the</a:t>
            </a:r>
            <a:r>
              <a:rPr lang="sl-SI" sz="2900" b="1" dirty="0" smtClean="0">
                <a:latin typeface="Century Gothic" panose="020B0502020202020204" pitchFamily="34" charset="0"/>
              </a:rPr>
              <a:t> </a:t>
            </a:r>
            <a:r>
              <a:rPr lang="sl-SI" sz="2900" b="1" dirty="0" err="1" smtClean="0">
                <a:latin typeface="Century Gothic" panose="020B0502020202020204" pitchFamily="34" charset="0"/>
              </a:rPr>
              <a:t>event</a:t>
            </a:r>
            <a:endParaRPr lang="en-US" sz="2900" b="1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EF1138-CA44-6B4A-9178-0763B97EE862}"/>
              </a:ext>
            </a:extLst>
          </p:cNvPr>
          <p:cNvSpPr txBox="1"/>
          <p:nvPr/>
        </p:nvSpPr>
        <p:spPr>
          <a:xfrm>
            <a:off x="5916490" y="4728910"/>
            <a:ext cx="627551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JUDENBURG, ŠKOFJA LOKA, </a:t>
            </a:r>
            <a:r>
              <a:rPr lang="en-US" dirty="0" smtClean="0">
                <a:latin typeface="Century Gothic" panose="020B0502020202020204" pitchFamily="34" charset="0"/>
              </a:rPr>
              <a:t>KOSZE</a:t>
            </a:r>
            <a:r>
              <a:rPr lang="sl-SI" dirty="0" smtClean="0">
                <a:latin typeface="Century Gothic" panose="020B0502020202020204" pitchFamily="34" charset="0"/>
              </a:rPr>
              <a:t>G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>
                <a:latin typeface="Century Gothic" panose="020B0502020202020204" pitchFamily="34" charset="0"/>
              </a:rPr>
              <a:t>BAD </a:t>
            </a:r>
            <a:r>
              <a:rPr lang="sl-SI" dirty="0" smtClean="0">
                <a:latin typeface="Century Gothic" panose="020B0502020202020204" pitchFamily="34" charset="0"/>
              </a:rPr>
              <a:t>K</a:t>
            </a:r>
            <a:r>
              <a:rPr lang="en-US" dirty="0" smtClean="0">
                <a:latin typeface="Century Gothic" panose="020B0502020202020204" pitchFamily="34" charset="0"/>
              </a:rPr>
              <a:t>OTZ</a:t>
            </a:r>
            <a:r>
              <a:rPr lang="sl-SI" dirty="0" smtClean="0">
                <a:latin typeface="Century Gothic" panose="020B0502020202020204" pitchFamily="34" charset="0"/>
              </a:rPr>
              <a:t>T</a:t>
            </a:r>
            <a:r>
              <a:rPr lang="en-US" dirty="0" smtClean="0">
                <a:latin typeface="Century Gothic" panose="020B0502020202020204" pitchFamily="34" charset="0"/>
              </a:rPr>
              <a:t>ING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7EEABEF4-87EF-2845-8149-DDB7E6FD01DE}"/>
              </a:ext>
            </a:extLst>
          </p:cNvPr>
          <p:cNvSpPr/>
          <p:nvPr/>
        </p:nvSpPr>
        <p:spPr>
          <a:xfrm>
            <a:off x="5283200" y="4766326"/>
            <a:ext cx="72080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B66803AA-D066-7141-BBE3-59FE83900040}"/>
              </a:ext>
            </a:extLst>
          </p:cNvPr>
          <p:cNvSpPr/>
          <p:nvPr/>
        </p:nvSpPr>
        <p:spPr>
          <a:xfrm>
            <a:off x="5084271" y="1747529"/>
            <a:ext cx="919735" cy="5715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5465F3-E9B3-2B46-B733-3CCE90C11F39}"/>
              </a:ext>
            </a:extLst>
          </p:cNvPr>
          <p:cNvSpPr txBox="1"/>
          <p:nvPr/>
        </p:nvSpPr>
        <p:spPr>
          <a:xfrm>
            <a:off x="6129044" y="1430168"/>
            <a:ext cx="6062956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ALL PARTNERS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Logistic </a:t>
            </a:r>
            <a:endParaRPr lang="en-US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Transport</a:t>
            </a:r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Content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Motivation of target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Active </a:t>
            </a:r>
            <a:r>
              <a:rPr lang="en-US" dirty="0" smtClean="0">
                <a:latin typeface="Century Gothic" panose="020B0502020202020204" pitchFamily="34" charset="0"/>
              </a:rPr>
              <a:t>participation</a:t>
            </a:r>
            <a:endParaRPr lang="sl-SI" dirty="0" smtClean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 err="1" smtClean="0">
                <a:latin typeface="Century Gothic" panose="020B0502020202020204" pitchFamily="34" charset="0"/>
              </a:rPr>
              <a:t>Prepare</a:t>
            </a:r>
            <a:r>
              <a:rPr lang="sl-SI" dirty="0" smtClean="0">
                <a:latin typeface="Century Gothic" panose="020B0502020202020204" pitchFamily="34" charset="0"/>
              </a:rPr>
              <a:t> some </a:t>
            </a:r>
            <a:r>
              <a:rPr lang="sl-SI" dirty="0" err="1" smtClean="0">
                <a:latin typeface="Century Gothic" panose="020B0502020202020204" pitchFamily="34" charset="0"/>
              </a:rPr>
              <a:t>reports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D4EF1138-CA44-6B4A-9178-0763B97EE862}"/>
              </a:ext>
            </a:extLst>
          </p:cNvPr>
          <p:cNvSpPr txBox="1"/>
          <p:nvPr/>
        </p:nvSpPr>
        <p:spPr>
          <a:xfrm>
            <a:off x="5916490" y="5701947"/>
            <a:ext cx="627551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entury Gothic" panose="020B0502020202020204" pitchFamily="34" charset="0"/>
              </a:rPr>
              <a:t>ASIKKALA, BUNDORAN, HOLSTEBRO, MEERSSEN, KRUJA, ROKIŠKIS, SIRET, SUŠICE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xmlns="" id="{7EEABEF4-87EF-2845-8149-DDB7E6FD01DE}"/>
              </a:ext>
            </a:extLst>
          </p:cNvPr>
          <p:cNvSpPr/>
          <p:nvPr/>
        </p:nvSpPr>
        <p:spPr>
          <a:xfrm>
            <a:off x="5408240" y="5844071"/>
            <a:ext cx="595766" cy="428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975" y="6181285"/>
            <a:ext cx="1853345" cy="67671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4155" y="247716"/>
            <a:ext cx="231648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4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4D4C7E-E077-EC42-827B-7E28A000F8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57" y="883894"/>
            <a:ext cx="1113692" cy="11136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11813C4-1906-6646-BEF0-B9CA1E9F3D72}"/>
              </a:ext>
            </a:extLst>
          </p:cNvPr>
          <p:cNvSpPr txBox="1">
            <a:spLocks/>
          </p:cNvSpPr>
          <p:nvPr/>
        </p:nvSpPr>
        <p:spPr>
          <a:xfrm>
            <a:off x="3631474" y="42883"/>
            <a:ext cx="4423956" cy="84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entury Gothic" panose="020B0502020202020204" pitchFamily="34" charset="0"/>
              </a:rPr>
              <a:t>4 target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4FA75C-F5A0-224A-9D74-C652227F367D}"/>
              </a:ext>
            </a:extLst>
          </p:cNvPr>
          <p:cNvSpPr txBox="1"/>
          <p:nvPr/>
        </p:nvSpPr>
        <p:spPr>
          <a:xfrm>
            <a:off x="576557" y="2162943"/>
            <a:ext cx="134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3A95A9-9387-604C-9AE1-2CA192BCDB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8540" y="883894"/>
            <a:ext cx="1196634" cy="1196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F0A79B-3779-C14C-8AAA-8817B7EA03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2813" y="836001"/>
            <a:ext cx="1203637" cy="1203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F27EE8F-A3EB-EC40-8699-74EE6C21B0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68086" y="745798"/>
            <a:ext cx="1417145" cy="1417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B8D18A-288E-6347-B64A-BCF15F52B8BB}"/>
              </a:ext>
            </a:extLst>
          </p:cNvPr>
          <p:cNvSpPr txBox="1"/>
          <p:nvPr/>
        </p:nvSpPr>
        <p:spPr>
          <a:xfrm>
            <a:off x="3348540" y="2162943"/>
            <a:ext cx="134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ABEFAE-BCE4-1C46-AD7F-B9EC53AF8358}"/>
              </a:ext>
            </a:extLst>
          </p:cNvPr>
          <p:cNvSpPr txBox="1"/>
          <p:nvPr/>
        </p:nvSpPr>
        <p:spPr>
          <a:xfrm>
            <a:off x="6292813" y="2162943"/>
            <a:ext cx="134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101E22-C9DE-764D-86D3-CE50A04D2142}"/>
              </a:ext>
            </a:extLst>
          </p:cNvPr>
          <p:cNvSpPr txBox="1"/>
          <p:nvPr/>
        </p:nvSpPr>
        <p:spPr>
          <a:xfrm>
            <a:off x="9636393" y="2162943"/>
            <a:ext cx="134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SENIORS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EB2456-C6E6-C647-AEFA-A4358AB0026A}"/>
              </a:ext>
            </a:extLst>
          </p:cNvPr>
          <p:cNvSpPr txBox="1"/>
          <p:nvPr/>
        </p:nvSpPr>
        <p:spPr>
          <a:xfrm>
            <a:off x="47130" y="2532275"/>
            <a:ext cx="24409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Social workers and managers, local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policymakers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administrators in social affairs, English speaking</a:t>
            </a:r>
          </a:p>
          <a:p>
            <a:endParaRPr lang="sl-SI" sz="1600" b="1" dirty="0" smtClean="0">
              <a:latin typeface="Century Gothic" panose="020B0502020202020204" pitchFamily="34" charset="0"/>
            </a:endParaRPr>
          </a:p>
          <a:p>
            <a:endParaRPr lang="sl-SI" sz="1600" b="1" dirty="0" smtClean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1 </a:t>
            </a:r>
            <a:r>
              <a:rPr lang="en-US" sz="1600" b="1" dirty="0">
                <a:latin typeface="Century Gothic" panose="020B0502020202020204" pitchFamily="34" charset="0"/>
              </a:rPr>
              <a:t>group </a:t>
            </a:r>
            <a:r>
              <a:rPr lang="sl-SI" sz="1600" b="1" dirty="0" smtClean="0">
                <a:latin typeface="Century Gothic" panose="020B0502020202020204" pitchFamily="34" charset="0"/>
              </a:rPr>
              <a:t>manager</a:t>
            </a:r>
            <a:r>
              <a:rPr lang="en-US" sz="1600" b="1" dirty="0" smtClean="0">
                <a:latin typeface="Century Gothic" panose="020B0502020202020204" pitchFamily="34" charset="0"/>
              </a:rPr>
              <a:t>: </a:t>
            </a:r>
            <a:r>
              <a:rPr lang="sl-SI" sz="1600" b="1" dirty="0" err="1" smtClean="0">
                <a:latin typeface="Century Gothic" panose="020B0502020202020204" pitchFamily="34" charset="0"/>
              </a:rPr>
              <a:t>Thorsten</a:t>
            </a:r>
            <a:r>
              <a:rPr lang="sl-SI" sz="1600" b="1" dirty="0" smtClean="0">
                <a:latin typeface="Century Gothic" panose="020B0502020202020204" pitchFamily="34" charset="0"/>
              </a:rPr>
              <a:t> </a:t>
            </a:r>
            <a:r>
              <a:rPr lang="sl-SI" sz="1600" b="1" dirty="0" err="1" smtClean="0">
                <a:latin typeface="Century Gothic" panose="020B0502020202020204" pitchFamily="34" charset="0"/>
              </a:rPr>
              <a:t>Wohleser</a:t>
            </a:r>
            <a:r>
              <a:rPr lang="sl-SI" sz="1600" b="1" dirty="0" smtClean="0">
                <a:latin typeface="Century Gothic" panose="020B0502020202020204" pitchFamily="34" charset="0"/>
              </a:rPr>
              <a:t> (Judenburg)</a:t>
            </a:r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Present in: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Judenburg</a:t>
            </a:r>
            <a:r>
              <a:rPr lang="en-US" sz="1600" dirty="0">
                <a:latin typeface="Century Gothic" panose="020B0502020202020204" pitchFamily="34" charset="0"/>
              </a:rPr>
              <a:t>, A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Škofja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Loka</a:t>
            </a:r>
            <a:r>
              <a:rPr lang="en-US" sz="1600" dirty="0">
                <a:latin typeface="Century Gothic" panose="020B0502020202020204" pitchFamily="34" charset="0"/>
              </a:rPr>
              <a:t>, SI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Bad </a:t>
            </a:r>
            <a:r>
              <a:rPr lang="sl-SI" sz="1600" dirty="0" smtClean="0">
                <a:latin typeface="Century Gothic" panose="020B0502020202020204" pitchFamily="34" charset="0"/>
              </a:rPr>
              <a:t>K</a:t>
            </a:r>
            <a:r>
              <a:rPr lang="en-US" sz="1600" dirty="0" err="1" smtClean="0">
                <a:latin typeface="Century Gothic" panose="020B0502020202020204" pitchFamily="34" charset="0"/>
              </a:rPr>
              <a:t>otzting</a:t>
            </a:r>
            <a:r>
              <a:rPr lang="en-US" sz="1600" dirty="0">
                <a:latin typeface="Century Gothic" panose="020B0502020202020204" pitchFamily="34" charset="0"/>
              </a:rPr>
              <a:t>, D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66B5C-0BA2-B44A-9E8E-EA8A5D58DBC9}"/>
              </a:ext>
            </a:extLst>
          </p:cNvPr>
          <p:cNvSpPr txBox="1"/>
          <p:nvPr/>
        </p:nvSpPr>
        <p:spPr>
          <a:xfrm>
            <a:off x="2568166" y="2554128"/>
            <a:ext cx="33762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Secondary, high school teachers of different background and experiences in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inter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generation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activities or topics related to and aging trends in society, English speaking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1 </a:t>
            </a:r>
            <a:r>
              <a:rPr lang="en-US" sz="1600" b="1" dirty="0" smtClean="0">
                <a:latin typeface="Century Gothic" panose="020B0502020202020204" pitchFamily="34" charset="0"/>
              </a:rPr>
              <a:t>group</a:t>
            </a:r>
            <a:r>
              <a:rPr lang="sl-SI" sz="1600" b="1" dirty="0" smtClean="0">
                <a:latin typeface="Century Gothic" panose="020B0502020202020204" pitchFamily="34" charset="0"/>
              </a:rPr>
              <a:t>, manager</a:t>
            </a:r>
            <a:r>
              <a:rPr lang="en-US" sz="1600" b="1" dirty="0" smtClean="0">
                <a:latin typeface="Century Gothic" panose="020B0502020202020204" pitchFamily="34" charset="0"/>
              </a:rPr>
              <a:t>: </a:t>
            </a:r>
            <a:r>
              <a:rPr lang="sl-SI" sz="1600" b="1" dirty="0" smtClean="0">
                <a:latin typeface="Century Gothic" panose="020B0502020202020204" pitchFamily="34" charset="0"/>
              </a:rPr>
              <a:t> </a:t>
            </a:r>
            <a:r>
              <a:rPr lang="sl-SI" sz="1600" b="1" dirty="0" err="1" smtClean="0">
                <a:latin typeface="Century Gothic" panose="020B0502020202020204" pitchFamily="34" charset="0"/>
              </a:rPr>
              <a:t>Ištvan</a:t>
            </a:r>
            <a:r>
              <a:rPr lang="sl-SI" sz="1600" b="1" dirty="0" smtClean="0">
                <a:latin typeface="Century Gothic" panose="020B0502020202020204" pitchFamily="34" charset="0"/>
              </a:rPr>
              <a:t> Matrai (</a:t>
            </a:r>
            <a:r>
              <a:rPr lang="sl-SI" sz="1600" b="1" dirty="0" err="1" smtClean="0">
                <a:latin typeface="Century Gothic" panose="020B0502020202020204" pitchFamily="34" charset="0"/>
              </a:rPr>
              <a:t>Koeszeg</a:t>
            </a:r>
            <a:r>
              <a:rPr lang="sl-SI" sz="1600" b="1" dirty="0" smtClean="0">
                <a:latin typeface="Century Gothic" panose="020B0502020202020204" pitchFamily="34" charset="0"/>
              </a:rPr>
              <a:t>)</a:t>
            </a:r>
          </a:p>
          <a:p>
            <a:endParaRPr lang="sl-SI" sz="1600" b="1" dirty="0" smtClean="0">
              <a:latin typeface="Century Gothic" panose="020B0502020202020204" pitchFamily="34" charset="0"/>
            </a:endParaRPr>
          </a:p>
          <a:p>
            <a:endParaRPr lang="sl-SI" sz="1600" b="1" dirty="0" smtClean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Present </a:t>
            </a:r>
            <a:r>
              <a:rPr lang="en-US" sz="1600" b="1" dirty="0">
                <a:latin typeface="Century Gothic" panose="020B0502020202020204" pitchFamily="34" charset="0"/>
              </a:rPr>
              <a:t>in: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Judenburg</a:t>
            </a:r>
            <a:r>
              <a:rPr lang="en-US" sz="1600" dirty="0">
                <a:latin typeface="Century Gothic" panose="020B0502020202020204" pitchFamily="34" charset="0"/>
              </a:rPr>
              <a:t>, A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Škofja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Loka</a:t>
            </a:r>
            <a:r>
              <a:rPr lang="en-US" sz="1600" dirty="0">
                <a:latin typeface="Century Gothic" panose="020B0502020202020204" pitchFamily="34" charset="0"/>
              </a:rPr>
              <a:t>, SI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Koszek</a:t>
            </a:r>
            <a:r>
              <a:rPr lang="en-US" sz="1600" dirty="0">
                <a:latin typeface="Century Gothic" panose="020B0502020202020204" pitchFamily="34" charset="0"/>
              </a:rPr>
              <a:t>, HUN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Bad </a:t>
            </a:r>
            <a:r>
              <a:rPr lang="sl-SI" sz="1600" dirty="0" smtClean="0">
                <a:latin typeface="Century Gothic" panose="020B0502020202020204" pitchFamily="34" charset="0"/>
              </a:rPr>
              <a:t>K</a:t>
            </a:r>
            <a:r>
              <a:rPr lang="en-US" sz="1600" dirty="0" err="1" smtClean="0">
                <a:latin typeface="Century Gothic" panose="020B0502020202020204" pitchFamily="34" charset="0"/>
              </a:rPr>
              <a:t>otzting</a:t>
            </a:r>
            <a:r>
              <a:rPr lang="en-US" sz="1600" dirty="0">
                <a:latin typeface="Century Gothic" panose="020B0502020202020204" pitchFamily="34" charset="0"/>
              </a:rPr>
              <a:t>, 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EA3C4D-C131-0347-9F4A-DA4C830D7E39}"/>
              </a:ext>
            </a:extLst>
          </p:cNvPr>
          <p:cNvSpPr txBox="1"/>
          <p:nvPr/>
        </p:nvSpPr>
        <p:spPr>
          <a:xfrm>
            <a:off x="6081131" y="2532275"/>
            <a:ext cx="28166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15 + students of secondary and high school with interest in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inter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generation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activities or topics related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l-SI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aging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trends in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society,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English speaking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sl-SI" sz="1600" b="1" dirty="0" smtClean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1 </a:t>
            </a:r>
            <a:r>
              <a:rPr lang="en-US" sz="1600" b="1" dirty="0">
                <a:latin typeface="Century Gothic" panose="020B0502020202020204" pitchFamily="34" charset="0"/>
              </a:rPr>
              <a:t>group </a:t>
            </a:r>
            <a:r>
              <a:rPr lang="sl-SI" sz="1600" b="1" dirty="0" smtClean="0">
                <a:latin typeface="Century Gothic" panose="020B0502020202020204" pitchFamily="34" charset="0"/>
              </a:rPr>
              <a:t>manager</a:t>
            </a:r>
            <a:r>
              <a:rPr lang="en-US" sz="1600" b="1" dirty="0" smtClean="0">
                <a:latin typeface="Century Gothic" panose="020B0502020202020204" pitchFamily="34" charset="0"/>
              </a:rPr>
              <a:t>: </a:t>
            </a:r>
            <a:r>
              <a:rPr lang="sl-SI" sz="1600" b="1" dirty="0" err="1" smtClean="0">
                <a:latin typeface="Century Gothic" panose="020B0502020202020204" pitchFamily="34" charset="0"/>
              </a:rPr>
              <a:t>Julian</a:t>
            </a:r>
            <a:r>
              <a:rPr lang="sl-SI" sz="1600" b="1" dirty="0" smtClean="0">
                <a:latin typeface="Century Gothic" panose="020B0502020202020204" pitchFamily="34" charset="0"/>
              </a:rPr>
              <a:t> </a:t>
            </a:r>
            <a:r>
              <a:rPr lang="sl-SI" sz="1600" b="1" dirty="0" err="1" smtClean="0">
                <a:latin typeface="Century Gothic" panose="020B0502020202020204" pitchFamily="34" charset="0"/>
              </a:rPr>
              <a:t>Preidl</a:t>
            </a:r>
            <a:r>
              <a:rPr lang="sl-SI" sz="1600" b="1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sl-SI" sz="1600" b="1" dirty="0" smtClean="0">
                <a:latin typeface="Century Gothic" panose="020B0502020202020204" pitchFamily="34" charset="0"/>
              </a:rPr>
              <a:t>(</a:t>
            </a:r>
            <a:r>
              <a:rPr lang="sl-SI" sz="1600" b="1" dirty="0" err="1" smtClean="0">
                <a:latin typeface="Century Gothic" panose="020B0502020202020204" pitchFamily="34" charset="0"/>
              </a:rPr>
              <a:t>Bad</a:t>
            </a:r>
            <a:r>
              <a:rPr lang="sl-SI" sz="1600" b="1" dirty="0" smtClean="0">
                <a:latin typeface="Century Gothic" panose="020B0502020202020204" pitchFamily="34" charset="0"/>
              </a:rPr>
              <a:t> </a:t>
            </a:r>
            <a:r>
              <a:rPr lang="sl-SI" sz="1600" b="1" dirty="0" err="1" smtClean="0">
                <a:latin typeface="Century Gothic" panose="020B0502020202020204" pitchFamily="34" charset="0"/>
              </a:rPr>
              <a:t>Koetzting</a:t>
            </a:r>
            <a:r>
              <a:rPr lang="sl-SI" sz="1600" b="1" dirty="0" smtClean="0">
                <a:latin typeface="Century Gothic" panose="020B0502020202020204" pitchFamily="34" charset="0"/>
              </a:rPr>
              <a:t>)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Present in: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Judenburg</a:t>
            </a:r>
            <a:r>
              <a:rPr lang="en-US" sz="1600" dirty="0">
                <a:latin typeface="Century Gothic" panose="020B0502020202020204" pitchFamily="34" charset="0"/>
              </a:rPr>
              <a:t>, A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Škofja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Loka</a:t>
            </a:r>
            <a:r>
              <a:rPr lang="en-US" sz="1600" dirty="0">
                <a:latin typeface="Century Gothic" panose="020B0502020202020204" pitchFamily="34" charset="0"/>
              </a:rPr>
              <a:t>, SI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Koszek</a:t>
            </a:r>
            <a:r>
              <a:rPr lang="en-US" sz="1600" dirty="0">
                <a:latin typeface="Century Gothic" panose="020B0502020202020204" pitchFamily="34" charset="0"/>
              </a:rPr>
              <a:t>, HUN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Bad </a:t>
            </a:r>
            <a:r>
              <a:rPr lang="sl-SI" sz="1600" dirty="0" smtClean="0">
                <a:latin typeface="Century Gothic" panose="020B0502020202020204" pitchFamily="34" charset="0"/>
              </a:rPr>
              <a:t>K</a:t>
            </a:r>
            <a:r>
              <a:rPr lang="en-US" sz="1600" dirty="0" err="1" smtClean="0">
                <a:latin typeface="Century Gothic" panose="020B0502020202020204" pitchFamily="34" charset="0"/>
              </a:rPr>
              <a:t>otzting</a:t>
            </a:r>
            <a:r>
              <a:rPr lang="en-US" sz="1600" dirty="0">
                <a:latin typeface="Century Gothic" panose="020B0502020202020204" pitchFamily="34" charset="0"/>
              </a:rPr>
              <a:t>, 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B596E7-25C3-CF47-920D-56EF56D36C8E}"/>
              </a:ext>
            </a:extLst>
          </p:cNvPr>
          <p:cNvSpPr txBox="1"/>
          <p:nvPr/>
        </p:nvSpPr>
        <p:spPr>
          <a:xfrm>
            <a:off x="9143208" y="2532275"/>
            <a:ext cx="27029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Active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eniors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from participating towns interested in transnational exchange and debate, fluent in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English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sl-SI" sz="1600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speaking</a:t>
            </a:r>
            <a:r>
              <a:rPr lang="sl-SI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sl-SI" sz="1600" b="1" dirty="0" smtClean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1 </a:t>
            </a:r>
            <a:r>
              <a:rPr lang="en-US" sz="1600" b="1" dirty="0">
                <a:latin typeface="Century Gothic" panose="020B0502020202020204" pitchFamily="34" charset="0"/>
              </a:rPr>
              <a:t>group </a:t>
            </a:r>
            <a:r>
              <a:rPr lang="sl-SI" sz="1600" b="1" dirty="0" smtClean="0">
                <a:latin typeface="Century Gothic" panose="020B0502020202020204" pitchFamily="34" charset="0"/>
              </a:rPr>
              <a:t>manager</a:t>
            </a:r>
            <a:r>
              <a:rPr lang="en-US" sz="1600" b="1" dirty="0" smtClean="0">
                <a:latin typeface="Century Gothic" panose="020B0502020202020204" pitchFamily="34" charset="0"/>
              </a:rPr>
              <a:t>: </a:t>
            </a:r>
            <a:r>
              <a:rPr lang="sl-SI" sz="1600" b="1" dirty="0" smtClean="0">
                <a:latin typeface="Century Gothic" panose="020B0502020202020204" pitchFamily="34" charset="0"/>
              </a:rPr>
              <a:t>Igor Medič (Škofja Loka)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b="1" dirty="0">
                <a:latin typeface="Century Gothic" panose="020B0502020202020204" pitchFamily="34" charset="0"/>
              </a:rPr>
              <a:t>Present in:</a:t>
            </a:r>
          </a:p>
          <a:p>
            <a:r>
              <a:rPr lang="en-US" sz="1600" dirty="0" err="1">
                <a:latin typeface="Century Gothic" panose="020B0502020202020204" pitchFamily="34" charset="0"/>
              </a:rPr>
              <a:t>Judenburg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smtClean="0">
                <a:latin typeface="Century Gothic" panose="020B0502020202020204" pitchFamily="34" charset="0"/>
              </a:rPr>
              <a:t>A</a:t>
            </a:r>
            <a:endParaRPr lang="sl-SI" sz="1600" dirty="0" smtClean="0">
              <a:latin typeface="Century Gothic" panose="020B0502020202020204" pitchFamily="34" charset="0"/>
            </a:endParaRPr>
          </a:p>
          <a:p>
            <a:r>
              <a:rPr lang="sl-SI" sz="1600" dirty="0" smtClean="0">
                <a:latin typeface="Century Gothic" panose="020B0502020202020204" pitchFamily="34" charset="0"/>
              </a:rPr>
              <a:t>Škofja Loka, SI</a:t>
            </a: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 smtClean="0">
                <a:latin typeface="Century Gothic" panose="020B0502020202020204" pitchFamily="34" charset="0"/>
              </a:rPr>
              <a:t>Bad </a:t>
            </a:r>
            <a:r>
              <a:rPr lang="sl-SI" sz="1600" dirty="0" smtClean="0">
                <a:latin typeface="Century Gothic" panose="020B0502020202020204" pitchFamily="34" charset="0"/>
              </a:rPr>
              <a:t>K</a:t>
            </a:r>
            <a:r>
              <a:rPr lang="en-US" sz="1600" dirty="0" err="1" smtClean="0">
                <a:latin typeface="Century Gothic" panose="020B0502020202020204" pitchFamily="34" charset="0"/>
              </a:rPr>
              <a:t>otzting</a:t>
            </a:r>
            <a:r>
              <a:rPr lang="en-US" sz="1600" dirty="0">
                <a:latin typeface="Century Gothic" panose="020B0502020202020204" pitchFamily="34" charset="0"/>
              </a:rPr>
              <a:t>, D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5129" y="99074"/>
            <a:ext cx="1853345" cy="6767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3899" y="189049"/>
            <a:ext cx="231648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5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807C114-B38E-7F4C-8676-4EEF068B0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227858"/>
              </p:ext>
            </p:extLst>
          </p:nvPr>
        </p:nvGraphicFramePr>
        <p:xfrm>
          <a:off x="-2" y="-114815"/>
          <a:ext cx="12192001" cy="69597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692">
                  <a:extLst>
                    <a:ext uri="{9D8B030D-6E8A-4147-A177-3AD203B41FA5}">
                      <a16:colId xmlns:a16="http://schemas.microsoft.com/office/drawing/2014/main" xmlns="" val="2950419727"/>
                    </a:ext>
                  </a:extLst>
                </a:gridCol>
                <a:gridCol w="1025289">
                  <a:extLst>
                    <a:ext uri="{9D8B030D-6E8A-4147-A177-3AD203B41FA5}">
                      <a16:colId xmlns:a16="http://schemas.microsoft.com/office/drawing/2014/main" xmlns="" val="3911891515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xmlns="" val="624630280"/>
                    </a:ext>
                  </a:extLst>
                </a:gridCol>
                <a:gridCol w="1450350">
                  <a:extLst>
                    <a:ext uri="{9D8B030D-6E8A-4147-A177-3AD203B41FA5}">
                      <a16:colId xmlns:a16="http://schemas.microsoft.com/office/drawing/2014/main" xmlns="" val="426211067"/>
                    </a:ext>
                  </a:extLst>
                </a:gridCol>
                <a:gridCol w="902677">
                  <a:extLst>
                    <a:ext uri="{9D8B030D-6E8A-4147-A177-3AD203B41FA5}">
                      <a16:colId xmlns:a16="http://schemas.microsoft.com/office/drawing/2014/main" xmlns="" val="2787451427"/>
                    </a:ext>
                  </a:extLst>
                </a:gridCol>
                <a:gridCol w="5380892">
                  <a:extLst>
                    <a:ext uri="{9D8B030D-6E8A-4147-A177-3AD203B41FA5}">
                      <a16:colId xmlns:a16="http://schemas.microsoft.com/office/drawing/2014/main" xmlns="" val="31948060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731031590"/>
                    </a:ext>
                  </a:extLst>
                </a:gridCol>
                <a:gridCol w="1055078">
                  <a:extLst>
                    <a:ext uri="{9D8B030D-6E8A-4147-A177-3AD203B41FA5}">
                      <a16:colId xmlns:a16="http://schemas.microsoft.com/office/drawing/2014/main" xmlns="" val="3864477716"/>
                    </a:ext>
                  </a:extLst>
                </a:gridCol>
              </a:tblGrid>
              <a:tr h="467513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Topic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Target groups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Program/method</a:t>
                      </a:r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Logistic requirements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Moderators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891575"/>
                  </a:ext>
                </a:extLst>
              </a:tr>
              <a:tr h="6377424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3 – 5 September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Škofja Loka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Slovenia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Topic: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Aging situation,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trends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and local policies and practices  in participating towns  in the view of different target groups</a:t>
                      </a: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Aim: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getting familiar with different situations  and challenges and existing practices in participating towns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Officials</a:t>
                      </a:r>
                    </a:p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Teachers</a:t>
                      </a:r>
                    </a:p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Students</a:t>
                      </a:r>
                    </a:p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Seniors</a:t>
                      </a:r>
                    </a:p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51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75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2 - 5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from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each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town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Thursday</a:t>
                      </a:r>
                      <a:r>
                        <a:rPr lang="sl-SI" sz="1200" b="1" dirty="0" smtClean="0">
                          <a:latin typeface="Century Gothic" panose="020B0502020202020204" pitchFamily="34" charset="0"/>
                        </a:rPr>
                        <a:t>, 3.9.2020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: ARRIVAL</a:t>
                      </a:r>
                      <a:r>
                        <a:rPr lang="sl-SI" sz="1200" b="1" dirty="0" smtClean="0">
                          <a:latin typeface="Century Gothic" panose="020B0502020202020204" pitchFamily="34" charset="0"/>
                        </a:rPr>
                        <a:t> &amp; ACCOMMODATION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16.30   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Visit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town</a:t>
                      </a:r>
                      <a:endParaRPr lang="sl-SI" sz="1200" b="1" dirty="0" smtClean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l-SI" sz="1200" b="1" dirty="0" smtClean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18.30   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Dinner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sl-SI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restaurant</a:t>
                      </a:r>
                      <a:r>
                        <a:rPr lang="sl-SI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l-SI" sz="1200" b="0" dirty="0" smtClean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Friday</a:t>
                      </a:r>
                      <a:r>
                        <a:rPr lang="sl-SI" sz="1200" b="1" dirty="0" smtClean="0">
                          <a:latin typeface="Century Gothic" panose="020B0502020202020204" pitchFamily="34" charset="0"/>
                        </a:rPr>
                        <a:t>, 4.9.2020</a:t>
                      </a:r>
                      <a:r>
                        <a:rPr lang="en-US" sz="1200" b="1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CONFERENCE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9:00 –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10: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Plenary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introduction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(Sokolski dom– big </a:t>
                      </a:r>
                      <a:r>
                        <a:rPr lang="sl-SI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hall</a:t>
                      </a:r>
                      <a:r>
                        <a:rPr lang="sl-SI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Welcome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speeches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Presentation of the project and its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aims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Keynote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speaker: Challenges of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aging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of European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towns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introduction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baseline="0" dirty="0" smtClean="0">
                          <a:latin typeface="Century Gothic" panose="020B0502020202020204" pitchFamily="34" charset="0"/>
                        </a:rPr>
                        <a:t>4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group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coordinators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sl-SI" sz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10: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00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Coffee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brake </a:t>
                      </a:r>
                      <a:r>
                        <a:rPr lang="sl-SI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(Sokolski dom)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sl-SI" sz="1200" b="1" dirty="0" smtClean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11.00 – 11.15  Transfer to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workshops</a:t>
                      </a: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sl-SI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four</a:t>
                      </a:r>
                      <a:r>
                        <a:rPr lang="sl-SI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groups</a:t>
                      </a:r>
                      <a:r>
                        <a:rPr lang="sl-SI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11.15 – 12.45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4 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parallel 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workshops</a:t>
                      </a:r>
                      <a:r>
                        <a:rPr lang="sl-SI" sz="1200" b="1" baseline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(Sokolski dom, Zavod O, …)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debating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in 4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group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1. Officials, 2. Teachers, 3. Students, 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            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. Seniors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Presentation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of participants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3-4 town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representative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in each group  give 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short 5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minute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presentation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(use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tablet or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laptop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for some photos, videos..) explaining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(names, ask partners to prepare in advance):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a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ging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situation in their town (numbers and trends)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Key challenges they face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Some best practices in addressing the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aging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in their towns from their perspective (e.g. teachers, students..)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Debate (some initial questions for moderators):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Q1: What are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common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trends and challenges of our towns? Are there any differences and specifics?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Q2: Which are the key future issues for the town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management</a:t>
                      </a:r>
                      <a:r>
                        <a:rPr lang="sl-SI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to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be addressed as your group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see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it?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Q3: Best examples or solutions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?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l-SI" sz="12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1 large room with separate tables 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Coffee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&amp; refreshments </a:t>
                      </a: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1 large room with separate tables for workshops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and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rooms for group work,</a:t>
                      </a:r>
                    </a:p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Beamer, screen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, 4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laptops</a:t>
                      </a:r>
                      <a:endParaRPr lang="en-US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4X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Flip charts and paper for 4 working groups</a:t>
                      </a: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Eva</a:t>
                      </a: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Eva</a:t>
                      </a: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Miha</a:t>
                      </a:r>
                    </a:p>
                    <a:p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Mayor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Annigje</a:t>
                      </a: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Sabina</a:t>
                      </a: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Thorsten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, Igor</a:t>
                      </a:r>
                    </a:p>
                    <a:p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Ištvan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Julian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566741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71" y="6069821"/>
            <a:ext cx="1794219" cy="6551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9119" y="6208394"/>
            <a:ext cx="944429" cy="45735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126" y="6125806"/>
            <a:ext cx="1658895" cy="5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6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5807C114-B38E-7F4C-8676-4EEF068B0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4067958"/>
              </p:ext>
            </p:extLst>
          </p:nvPr>
        </p:nvGraphicFramePr>
        <p:xfrm>
          <a:off x="-2" y="-247425"/>
          <a:ext cx="12192001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692">
                  <a:extLst>
                    <a:ext uri="{9D8B030D-6E8A-4147-A177-3AD203B41FA5}">
                      <a16:colId xmlns:a16="http://schemas.microsoft.com/office/drawing/2014/main" xmlns="" val="2950419727"/>
                    </a:ext>
                  </a:extLst>
                </a:gridCol>
                <a:gridCol w="1025289">
                  <a:extLst>
                    <a:ext uri="{9D8B030D-6E8A-4147-A177-3AD203B41FA5}">
                      <a16:colId xmlns:a16="http://schemas.microsoft.com/office/drawing/2014/main" xmlns="" val="3911891515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xmlns="" val="624630280"/>
                    </a:ext>
                  </a:extLst>
                </a:gridCol>
                <a:gridCol w="1450350">
                  <a:extLst>
                    <a:ext uri="{9D8B030D-6E8A-4147-A177-3AD203B41FA5}">
                      <a16:colId xmlns:a16="http://schemas.microsoft.com/office/drawing/2014/main" xmlns="" val="426211067"/>
                    </a:ext>
                  </a:extLst>
                </a:gridCol>
                <a:gridCol w="902677">
                  <a:extLst>
                    <a:ext uri="{9D8B030D-6E8A-4147-A177-3AD203B41FA5}">
                      <a16:colId xmlns:a16="http://schemas.microsoft.com/office/drawing/2014/main" xmlns="" val="2787451427"/>
                    </a:ext>
                  </a:extLst>
                </a:gridCol>
                <a:gridCol w="5380892">
                  <a:extLst>
                    <a:ext uri="{9D8B030D-6E8A-4147-A177-3AD203B41FA5}">
                      <a16:colId xmlns:a16="http://schemas.microsoft.com/office/drawing/2014/main" xmlns="" val="31948060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731031590"/>
                    </a:ext>
                  </a:extLst>
                </a:gridCol>
                <a:gridCol w="1055078">
                  <a:extLst>
                    <a:ext uri="{9D8B030D-6E8A-4147-A177-3AD203B41FA5}">
                      <a16:colId xmlns:a16="http://schemas.microsoft.com/office/drawing/2014/main" xmlns="" val="3864477716"/>
                    </a:ext>
                  </a:extLst>
                </a:gridCol>
              </a:tblGrid>
              <a:tr h="456397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Topic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Target groups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Program/method</a:t>
                      </a:r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Logistic requirements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Moderators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9891575"/>
                  </a:ext>
                </a:extLst>
              </a:tr>
              <a:tr h="4530829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3 – 5 September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Škofja Loka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sl-SI" sz="1200" b="1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Slovenia</a:t>
                      </a:r>
                      <a:endParaRPr lang="en-US" sz="120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Topic: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Aging situation,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trends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and local policies and practices  in participating towns  in the view of different target groups</a:t>
                      </a: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Aim: 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getting familiar with different situations  and challenges and existing practices in participating towns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Officials</a:t>
                      </a:r>
                    </a:p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Teachers</a:t>
                      </a:r>
                    </a:p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Students</a:t>
                      </a:r>
                    </a:p>
                    <a:p>
                      <a:r>
                        <a:rPr lang="en-US" sz="1200" dirty="0">
                          <a:latin typeface="Century Gothic" panose="020B0502020202020204" pitchFamily="34" charset="0"/>
                        </a:rPr>
                        <a:t>Seniors</a:t>
                      </a:r>
                    </a:p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51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75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2 - 5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from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each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town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1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:00 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Transfer to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restaurant</a:t>
                      </a:r>
                      <a:endParaRPr kumimoji="0" lang="sl-S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sl-S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13.00 – 14.30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Lunch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l-S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restaurant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sl-S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 – 1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Transfer to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town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center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sl-S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15.00 – 16.30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Plenary session – presentations and conclusions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(Sokolski dom – big </a:t>
                      </a:r>
                      <a:r>
                        <a:rPr kumimoji="0" lang="sl-S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hall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Group moderators report on their findings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Questions and debate from the participants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Conclusions for report and next event </a:t>
                      </a:r>
                      <a:endParaRPr kumimoji="0" lang="sl-S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Presentation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next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event</a:t>
                      </a:r>
                      <a:endParaRPr kumimoji="0" lang="sl-S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sl-S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16.30 – 18.30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Free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time –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visit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town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museum</a:t>
                      </a:r>
                      <a:endParaRPr kumimoji="0" lang="sl-S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sl-S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18.30 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Dinner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l-SI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restaurant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sl-S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Saturday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14.3.2020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 DEPARTURE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(optional morning 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rogram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sl-S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sl-SI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9.30  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Visit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street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market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sl-SI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12.30   </a:t>
                      </a:r>
                      <a:r>
                        <a:rPr kumimoji="0" lang="sl-SI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Lunch</a:t>
                      </a:r>
                      <a:r>
                        <a:rPr kumimoji="0" lang="sl-SI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l-SI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(hotel)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l-SI" sz="1200" b="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1 large room with separate tables 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Sabina</a:t>
                      </a: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Miha</a:t>
                      </a:r>
                    </a:p>
                    <a:p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Mayor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Thorsten</a:t>
                      </a:r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, Igor</a:t>
                      </a:r>
                    </a:p>
                    <a:p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Ištvan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err="1" smtClean="0">
                          <a:latin typeface="Century Gothic" panose="020B0502020202020204" pitchFamily="34" charset="0"/>
                        </a:rPr>
                        <a:t>Julian</a:t>
                      </a:r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Eva</a:t>
                      </a: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Sabina</a:t>
                      </a: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sl-SI" sz="1200" dirty="0" smtClean="0">
                          <a:latin typeface="Century Gothic" panose="020B0502020202020204" pitchFamily="34" charset="0"/>
                        </a:rPr>
                        <a:t>Sabina</a:t>
                      </a: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sl-SI" sz="1200" dirty="0" smtClean="0">
                        <a:latin typeface="Century Gothic" panose="020B0502020202020204" pitchFamily="34" charset="0"/>
                      </a:endParaRPr>
                    </a:p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566741"/>
                  </a:ext>
                </a:extLst>
              </a:tr>
            </a:tbl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35" y="5832116"/>
            <a:ext cx="1794219" cy="6551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339" y="5832116"/>
            <a:ext cx="944429" cy="4573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653" y="5832116"/>
            <a:ext cx="1658895" cy="5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0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CC9B-3AE7-FD47-9D0B-56925939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95" y="642615"/>
            <a:ext cx="11480466" cy="490559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Century Gothic" panose="020B0502020202020204" pitchFamily="34" charset="0"/>
              </a:rPr>
              <a:t>Organisation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1C4404-34C4-2045-BC24-2BD01FA42BD0}"/>
              </a:ext>
            </a:extLst>
          </p:cNvPr>
          <p:cNvSpPr txBox="1"/>
          <p:nvPr/>
        </p:nvSpPr>
        <p:spPr>
          <a:xfrm>
            <a:off x="3395277" y="531836"/>
            <a:ext cx="5322277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Project Manager</a:t>
            </a:r>
          </a:p>
          <a:p>
            <a:pPr algn="ctr"/>
            <a:r>
              <a:rPr lang="en-US" sz="1600" dirty="0" err="1"/>
              <a:t>Miha</a:t>
            </a:r>
            <a:r>
              <a:rPr lang="en-US" sz="1600" dirty="0"/>
              <a:t> </a:t>
            </a:r>
            <a:r>
              <a:rPr lang="en-US" sz="1600" dirty="0" err="1"/>
              <a:t>Ješe</a:t>
            </a: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Overall project coordination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FCAC26-036A-5440-AC30-0F858D78617A}"/>
              </a:ext>
            </a:extLst>
          </p:cNvPr>
          <p:cNvSpPr txBox="1"/>
          <p:nvPr/>
        </p:nvSpPr>
        <p:spPr>
          <a:xfrm>
            <a:off x="3132879" y="1684692"/>
            <a:ext cx="2923537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Event Content management</a:t>
            </a:r>
          </a:p>
          <a:p>
            <a:r>
              <a:rPr lang="sl-SI" sz="1400" dirty="0" err="1" smtClean="0"/>
              <a:t>Municipality</a:t>
            </a:r>
            <a:r>
              <a:rPr lang="sl-SI" sz="1400" dirty="0" smtClean="0"/>
              <a:t> </a:t>
            </a:r>
            <a:r>
              <a:rPr lang="sl-SI" sz="1400" dirty="0" err="1" smtClean="0"/>
              <a:t>of</a:t>
            </a:r>
            <a:r>
              <a:rPr lang="sl-SI" sz="1400" dirty="0" smtClean="0"/>
              <a:t> Škofja Loka: Miha Ješe</a:t>
            </a:r>
          </a:p>
          <a:p>
            <a:r>
              <a:rPr lang="en-US" sz="1400" dirty="0" smtClean="0"/>
              <a:t>External </a:t>
            </a:r>
            <a:r>
              <a:rPr lang="en-US" sz="1400" dirty="0"/>
              <a:t>support:</a:t>
            </a:r>
          </a:p>
          <a:p>
            <a:r>
              <a:rPr lang="en-US" sz="1400" dirty="0"/>
              <a:t>Slavka Zupan, Julija </a:t>
            </a:r>
            <a:r>
              <a:rPr lang="en-US" sz="1400" dirty="0" smtClean="0"/>
              <a:t>Marošek</a:t>
            </a:r>
            <a:endParaRPr lang="en-US" sz="1400" dirty="0"/>
          </a:p>
          <a:p>
            <a:r>
              <a:rPr lang="sl-SI" sz="1400" dirty="0" smtClean="0"/>
              <a:t>KZ </a:t>
            </a:r>
            <a:r>
              <a:rPr lang="sl-SI" sz="1400" dirty="0" err="1" smtClean="0"/>
              <a:t>Consulta.si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Guidelines for </a:t>
            </a:r>
            <a:r>
              <a:rPr lang="en-US" sz="1400" dirty="0" smtClean="0"/>
              <a:t>workshops</a:t>
            </a:r>
            <a:endParaRPr lang="sl-S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err="1" smtClean="0"/>
              <a:t>Content</a:t>
            </a:r>
            <a:r>
              <a:rPr lang="sl-SI" sz="1400" dirty="0" smtClean="0"/>
              <a:t> </a:t>
            </a:r>
            <a:r>
              <a:rPr lang="sl-SI" sz="1400" dirty="0" err="1" smtClean="0"/>
              <a:t>coordinator</a:t>
            </a:r>
            <a:r>
              <a:rPr lang="sl-SI" sz="1400" dirty="0" smtClean="0"/>
              <a:t> </a:t>
            </a:r>
            <a:r>
              <a:rPr lang="sl-SI" sz="1400" dirty="0" err="1" smtClean="0"/>
              <a:t>training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Final </a:t>
            </a:r>
            <a:r>
              <a:rPr lang="en-US" sz="1400" dirty="0"/>
              <a:t>recommendation paper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ED7FD6-1AF1-7749-A947-6B41B8B98DA2}"/>
              </a:ext>
            </a:extLst>
          </p:cNvPr>
          <p:cNvSpPr txBox="1"/>
          <p:nvPr/>
        </p:nvSpPr>
        <p:spPr>
          <a:xfrm>
            <a:off x="2125680" y="5753382"/>
            <a:ext cx="393073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dirty="0" err="1" smtClean="0"/>
              <a:t>Group</a:t>
            </a:r>
            <a:r>
              <a:rPr lang="sl-SI" sz="1400" dirty="0" smtClean="0"/>
              <a:t> manager</a:t>
            </a:r>
            <a:r>
              <a:rPr lang="en-US" sz="1400" dirty="0" smtClean="0"/>
              <a:t>– </a:t>
            </a:r>
            <a:r>
              <a:rPr lang="en-US" sz="1400" dirty="0"/>
              <a:t>Students </a:t>
            </a:r>
            <a:r>
              <a:rPr lang="sl-SI" sz="1400" dirty="0" err="1" smtClean="0"/>
              <a:t>Julian</a:t>
            </a:r>
            <a:r>
              <a:rPr lang="sl-SI" sz="1400" dirty="0" smtClean="0"/>
              <a:t> </a:t>
            </a:r>
            <a:r>
              <a:rPr lang="sl-SI" sz="1400" dirty="0" err="1" smtClean="0"/>
              <a:t>Preidl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AC7280-78BB-944D-9BD7-A3D86977D8D4}"/>
              </a:ext>
            </a:extLst>
          </p:cNvPr>
          <p:cNvSpPr txBox="1"/>
          <p:nvPr/>
        </p:nvSpPr>
        <p:spPr>
          <a:xfrm>
            <a:off x="2125680" y="6100252"/>
            <a:ext cx="393073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smtClean="0"/>
              <a:t>Group </a:t>
            </a:r>
            <a:r>
              <a:rPr lang="sl-SI" sz="1400" dirty="0" smtClean="0"/>
              <a:t>manager</a:t>
            </a:r>
            <a:r>
              <a:rPr lang="en-US" sz="1400" dirty="0" smtClean="0"/>
              <a:t>– </a:t>
            </a:r>
            <a:r>
              <a:rPr lang="en-US" sz="1400" dirty="0"/>
              <a:t>Seniors </a:t>
            </a:r>
            <a:r>
              <a:rPr lang="sl-SI" sz="1400" dirty="0" smtClean="0"/>
              <a:t>Igor Medič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43B83C-30B0-7C40-9AE3-ACAB457548C1}"/>
              </a:ext>
            </a:extLst>
          </p:cNvPr>
          <p:cNvSpPr txBox="1"/>
          <p:nvPr/>
        </p:nvSpPr>
        <p:spPr>
          <a:xfrm>
            <a:off x="2125682" y="5076671"/>
            <a:ext cx="393073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dirty="0" err="1" smtClean="0"/>
              <a:t>Group</a:t>
            </a:r>
            <a:r>
              <a:rPr lang="sl-SI" sz="1400" dirty="0" smtClean="0"/>
              <a:t> manager</a:t>
            </a:r>
            <a:r>
              <a:rPr lang="en-US" sz="1400" dirty="0" smtClean="0"/>
              <a:t>– </a:t>
            </a:r>
            <a:r>
              <a:rPr lang="en-US" sz="1400" dirty="0"/>
              <a:t>Officials </a:t>
            </a:r>
            <a:r>
              <a:rPr lang="sl-SI" sz="1400" dirty="0" err="1" smtClean="0"/>
              <a:t>Thorsten</a:t>
            </a:r>
            <a:r>
              <a:rPr lang="sl-SI" sz="1400" dirty="0" smtClean="0"/>
              <a:t> </a:t>
            </a:r>
            <a:r>
              <a:rPr lang="sl-SI" sz="1400" dirty="0" err="1" smtClean="0"/>
              <a:t>Wohleser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87A051-E5B3-A445-94EC-A49A4B85607D}"/>
              </a:ext>
            </a:extLst>
          </p:cNvPr>
          <p:cNvSpPr txBox="1"/>
          <p:nvPr/>
        </p:nvSpPr>
        <p:spPr>
          <a:xfrm>
            <a:off x="2125681" y="5414828"/>
            <a:ext cx="393073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dirty="0" err="1" smtClean="0"/>
              <a:t>Group</a:t>
            </a:r>
            <a:r>
              <a:rPr lang="sl-SI" sz="1400" dirty="0" smtClean="0"/>
              <a:t> manager</a:t>
            </a:r>
            <a:r>
              <a:rPr lang="en-US" sz="1400" dirty="0" smtClean="0"/>
              <a:t>– </a:t>
            </a:r>
            <a:r>
              <a:rPr lang="en-US" sz="1400" dirty="0"/>
              <a:t>Teachers </a:t>
            </a:r>
            <a:r>
              <a:rPr lang="sl-SI" sz="1400" dirty="0" err="1" smtClean="0"/>
              <a:t>Ištvan</a:t>
            </a:r>
            <a:r>
              <a:rPr lang="sl-SI" sz="1400" dirty="0" smtClean="0"/>
              <a:t> Matrai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4FB9F9-A796-7A46-B09F-D70C38CD479A}"/>
              </a:ext>
            </a:extLst>
          </p:cNvPr>
          <p:cNvSpPr txBox="1"/>
          <p:nvPr/>
        </p:nvSpPr>
        <p:spPr>
          <a:xfrm>
            <a:off x="3132879" y="3580848"/>
            <a:ext cx="292353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err="1" smtClean="0"/>
              <a:t>Group</a:t>
            </a:r>
            <a:r>
              <a:rPr lang="sl-SI" dirty="0" smtClean="0"/>
              <a:t> manager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Present on all workshops with the target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Moderating </a:t>
            </a:r>
            <a:r>
              <a:rPr lang="en-US" sz="1200" dirty="0"/>
              <a:t>workshops together with local moderators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Preparing content reports after each workshop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BB0613-6B82-8A44-8322-C9A1D1590087}"/>
              </a:ext>
            </a:extLst>
          </p:cNvPr>
          <p:cNvSpPr txBox="1"/>
          <p:nvPr/>
        </p:nvSpPr>
        <p:spPr>
          <a:xfrm>
            <a:off x="6312421" y="1684692"/>
            <a:ext cx="2736577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Event Logistic Management</a:t>
            </a:r>
          </a:p>
          <a:p>
            <a:r>
              <a:rPr lang="en-US" sz="1400" dirty="0"/>
              <a:t>Municipality of </a:t>
            </a:r>
            <a:r>
              <a:rPr lang="en-US" sz="1400" dirty="0" err="1"/>
              <a:t>Škofja</a:t>
            </a:r>
            <a:r>
              <a:rPr lang="en-US" sz="1400" dirty="0"/>
              <a:t> </a:t>
            </a:r>
            <a:r>
              <a:rPr lang="en-US" sz="1400" dirty="0" err="1"/>
              <a:t>Loka</a:t>
            </a:r>
            <a:endParaRPr lang="en-US" sz="1400" dirty="0"/>
          </a:p>
          <a:p>
            <a:r>
              <a:rPr lang="sl-SI" sz="1400" dirty="0" smtClean="0"/>
              <a:t>Miha Ješe, Sabina Gabrijel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Planning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Registration (on-line</a:t>
            </a:r>
            <a:r>
              <a:rPr lang="en-US" sz="1400" dirty="0" smtClean="0"/>
              <a:t>)</a:t>
            </a:r>
            <a:endParaRPr lang="sl-SI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400" dirty="0" err="1" smtClean="0"/>
              <a:t>Accommodation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Financial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342589-0E9A-2643-8DE8-94AE3427EEF8}"/>
              </a:ext>
            </a:extLst>
          </p:cNvPr>
          <p:cNvSpPr txBox="1"/>
          <p:nvPr/>
        </p:nvSpPr>
        <p:spPr>
          <a:xfrm>
            <a:off x="6312421" y="5058176"/>
            <a:ext cx="379348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coordinator – </a:t>
            </a:r>
            <a:r>
              <a:rPr lang="en-US" sz="1400" dirty="0" err="1"/>
              <a:t>Judenburg</a:t>
            </a:r>
            <a:r>
              <a:rPr lang="en-US" sz="1400" dirty="0"/>
              <a:t> </a:t>
            </a:r>
            <a:r>
              <a:rPr lang="sl-SI" sz="1400" dirty="0" smtClean="0"/>
              <a:t>Eva Volkar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3801CC-D5C8-5B40-AF92-8B4AADFAED49}"/>
              </a:ext>
            </a:extLst>
          </p:cNvPr>
          <p:cNvSpPr txBox="1"/>
          <p:nvPr/>
        </p:nvSpPr>
        <p:spPr>
          <a:xfrm>
            <a:off x="6312421" y="5365953"/>
            <a:ext cx="379348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coordinator – Škofja Loka </a:t>
            </a:r>
            <a:r>
              <a:rPr lang="sl-SI" sz="1400" dirty="0" smtClean="0"/>
              <a:t>Miha Ješe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D3CEB0-7B72-774D-9302-F7FCC8E20A6E}"/>
              </a:ext>
            </a:extLst>
          </p:cNvPr>
          <p:cNvSpPr txBox="1"/>
          <p:nvPr/>
        </p:nvSpPr>
        <p:spPr>
          <a:xfrm>
            <a:off x="6312421" y="5723271"/>
            <a:ext cx="379348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coordinator – </a:t>
            </a:r>
            <a:r>
              <a:rPr lang="en-US" sz="1400" dirty="0" err="1" smtClean="0"/>
              <a:t>Kosze</a:t>
            </a:r>
            <a:r>
              <a:rPr lang="sl-SI" sz="1400" dirty="0" smtClean="0"/>
              <a:t>g Ilona </a:t>
            </a:r>
            <a:r>
              <a:rPr lang="sl-SI" sz="1400" dirty="0" err="1" smtClean="0"/>
              <a:t>Talos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0379E0-A94F-F54B-935F-39C9D7B9D720}"/>
              </a:ext>
            </a:extLst>
          </p:cNvPr>
          <p:cNvSpPr txBox="1"/>
          <p:nvPr/>
        </p:nvSpPr>
        <p:spPr>
          <a:xfrm>
            <a:off x="6312421" y="3589806"/>
            <a:ext cx="273657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Logistic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Accommodation &amp; Catering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Event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Motivation </a:t>
            </a:r>
            <a:r>
              <a:rPr lang="en-US" sz="1200" dirty="0"/>
              <a:t>of participants for </a:t>
            </a:r>
            <a:r>
              <a:rPr lang="en-US" sz="1200" dirty="0" smtClean="0"/>
              <a:t>events</a:t>
            </a:r>
            <a:endParaRPr lang="sl-SI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200" dirty="0" err="1" smtClean="0"/>
              <a:t>Information</a:t>
            </a:r>
            <a:r>
              <a:rPr lang="sl-SI" sz="1200" dirty="0" smtClean="0"/>
              <a:t> desk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6F7620-5729-6148-A96B-66949B8E986B}"/>
              </a:ext>
            </a:extLst>
          </p:cNvPr>
          <p:cNvSpPr txBox="1"/>
          <p:nvPr/>
        </p:nvSpPr>
        <p:spPr>
          <a:xfrm>
            <a:off x="6312421" y="6100252"/>
            <a:ext cx="379348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Event coordinator – Bad </a:t>
            </a:r>
            <a:r>
              <a:rPr lang="sl-SI" sz="1400" dirty="0" smtClean="0"/>
              <a:t>K</a:t>
            </a:r>
            <a:r>
              <a:rPr lang="en-US" sz="1400" dirty="0" err="1" smtClean="0"/>
              <a:t>otz</a:t>
            </a:r>
            <a:r>
              <a:rPr lang="sl-SI" sz="1400" dirty="0" smtClean="0"/>
              <a:t>t</a:t>
            </a:r>
            <a:r>
              <a:rPr lang="en-US" sz="1400" dirty="0" err="1" smtClean="0"/>
              <a:t>ing</a:t>
            </a:r>
            <a:r>
              <a:rPr lang="en-US" sz="1400" dirty="0" smtClean="0"/>
              <a:t> </a:t>
            </a:r>
            <a:r>
              <a:rPr lang="sl-SI" sz="1400" dirty="0" smtClean="0"/>
              <a:t>Isolde Emberger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908798-3D9B-B241-9E71-EFD871D91722}"/>
              </a:ext>
            </a:extLst>
          </p:cNvPr>
          <p:cNvSpPr txBox="1"/>
          <p:nvPr/>
        </p:nvSpPr>
        <p:spPr>
          <a:xfrm>
            <a:off x="9260393" y="1684692"/>
            <a:ext cx="263266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EU Reporting and budget</a:t>
            </a:r>
          </a:p>
          <a:p>
            <a:r>
              <a:rPr lang="en-US" sz="1400" dirty="0"/>
              <a:t>Municipality of </a:t>
            </a:r>
            <a:r>
              <a:rPr lang="en-US" sz="1400" dirty="0" err="1"/>
              <a:t>Škofja</a:t>
            </a:r>
            <a:r>
              <a:rPr lang="en-US" sz="1400" dirty="0"/>
              <a:t> </a:t>
            </a:r>
            <a:r>
              <a:rPr lang="en-US" sz="1400" dirty="0" err="1"/>
              <a:t>Loka</a:t>
            </a:r>
            <a:endParaRPr lang="en-US" sz="1400" dirty="0"/>
          </a:p>
          <a:p>
            <a:r>
              <a:rPr lang="sl-SI" sz="1400" dirty="0" smtClean="0"/>
              <a:t>Barbara Možina, Miha Ješe, Jernej Tavčar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Monitoring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400" dirty="0" err="1"/>
              <a:t>Public</a:t>
            </a:r>
            <a:r>
              <a:rPr lang="sl-SI" sz="1400" dirty="0"/>
              <a:t> </a:t>
            </a:r>
            <a:r>
              <a:rPr lang="sl-SI" sz="1400" dirty="0" err="1"/>
              <a:t>relations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Invoicing </a:t>
            </a:r>
            <a:r>
              <a:rPr lang="en-US" sz="1400" dirty="0"/>
              <a:t>and 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Reporting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xmlns="" id="{9CBB0613-6B82-8A44-8322-C9A1D1590087}"/>
              </a:ext>
            </a:extLst>
          </p:cNvPr>
          <p:cNvSpPr txBox="1"/>
          <p:nvPr/>
        </p:nvSpPr>
        <p:spPr>
          <a:xfrm>
            <a:off x="252046" y="1684692"/>
            <a:ext cx="2736577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400" b="1" dirty="0" err="1" smtClean="0"/>
              <a:t>Preparing</a:t>
            </a:r>
            <a:r>
              <a:rPr lang="sl-SI" sz="1400" b="1" dirty="0" smtClean="0"/>
              <a:t> program </a:t>
            </a:r>
            <a:r>
              <a:rPr lang="sl-SI" sz="1400" b="1" dirty="0" err="1" smtClean="0"/>
              <a:t>and</a:t>
            </a:r>
            <a:r>
              <a:rPr lang="sl-SI" sz="1400" b="1" dirty="0" smtClean="0"/>
              <a:t> </a:t>
            </a:r>
            <a:r>
              <a:rPr lang="sl-SI" sz="1400" b="1" dirty="0" err="1" smtClean="0"/>
              <a:t>call</a:t>
            </a:r>
            <a:endParaRPr lang="sl-SI" sz="1400" b="1" dirty="0" smtClean="0"/>
          </a:p>
          <a:p>
            <a:r>
              <a:rPr lang="sl-SI" sz="1400" dirty="0" err="1" smtClean="0"/>
              <a:t>Municipality</a:t>
            </a:r>
            <a:r>
              <a:rPr lang="sl-SI" sz="1400" dirty="0" smtClean="0"/>
              <a:t> </a:t>
            </a:r>
            <a:r>
              <a:rPr lang="sl-SI" sz="1400" dirty="0" err="1" smtClean="0"/>
              <a:t>of</a:t>
            </a:r>
            <a:r>
              <a:rPr lang="sl-SI" sz="1400" dirty="0" smtClean="0"/>
              <a:t> Škofja Loka: </a:t>
            </a:r>
          </a:p>
          <a:p>
            <a:r>
              <a:rPr lang="sl-SI" sz="1400" dirty="0" smtClean="0"/>
              <a:t>Miha Ješe</a:t>
            </a:r>
          </a:p>
          <a:p>
            <a:r>
              <a:rPr lang="sl-SI" sz="1400" dirty="0" err="1" smtClean="0"/>
              <a:t>External</a:t>
            </a:r>
            <a:r>
              <a:rPr lang="sl-SI" sz="1400" dirty="0" smtClean="0"/>
              <a:t> </a:t>
            </a:r>
            <a:r>
              <a:rPr lang="sl-SI" sz="1400" dirty="0" err="1" smtClean="0"/>
              <a:t>support</a:t>
            </a:r>
            <a:r>
              <a:rPr lang="sl-SI" sz="1400" dirty="0" smtClean="0"/>
              <a:t>:</a:t>
            </a:r>
          </a:p>
          <a:p>
            <a:r>
              <a:rPr lang="sl-SI" sz="1400" dirty="0" smtClean="0"/>
              <a:t>Barbara Možina, </a:t>
            </a:r>
            <a:r>
              <a:rPr lang="sl-SI" sz="1400" dirty="0" err="1" smtClean="0"/>
              <a:t>Consulta.si</a:t>
            </a:r>
            <a:endParaRPr lang="en-US" sz="1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57" y="91098"/>
            <a:ext cx="1792379" cy="6337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5520" y="127090"/>
            <a:ext cx="231648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2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8065</TotalTime>
  <Words>1383</Words>
  <Application>Microsoft Office PowerPoint</Application>
  <PresentationFormat>Po meri</PresentationFormat>
  <Paragraphs>343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Juniors for seniors-active aging</vt:lpstr>
      <vt:lpstr>About the project</vt:lpstr>
      <vt:lpstr>Objective  learning from others best practices in addressing the ageing challenge through a debate </vt:lpstr>
      <vt:lpstr>Debating over 1+5 events</vt:lpstr>
      <vt:lpstr>Role of each partner</vt:lpstr>
      <vt:lpstr>Diapozitiv 6</vt:lpstr>
      <vt:lpstr>Diapozitiv 7</vt:lpstr>
      <vt:lpstr>Diapozitiv 8</vt:lpstr>
      <vt:lpstr>Organisation</vt:lpstr>
      <vt:lpstr>            Venue: large hall, flexible seating, poster, enabling working in groups</vt:lpstr>
      <vt:lpstr>Diapozitiv 11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Miha</dc:creator>
  <cp:lastModifiedBy>zupan</cp:lastModifiedBy>
  <cp:revision>163</cp:revision>
  <dcterms:created xsi:type="dcterms:W3CDTF">2020-01-21T10:29:08Z</dcterms:created>
  <dcterms:modified xsi:type="dcterms:W3CDTF">2020-08-20T09:48:52Z</dcterms:modified>
</cp:coreProperties>
</file>